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59" r:id="rId2"/>
  </p:sldMasterIdLst>
  <p:notesMasterIdLst>
    <p:notesMasterId r:id="rId33"/>
  </p:notesMasterIdLst>
  <p:handoutMasterIdLst>
    <p:handoutMasterId r:id="rId34"/>
  </p:handoutMasterIdLst>
  <p:sldIdLst>
    <p:sldId id="330" r:id="rId3"/>
    <p:sldId id="408" r:id="rId4"/>
    <p:sldId id="410" r:id="rId5"/>
    <p:sldId id="411" r:id="rId6"/>
    <p:sldId id="412" r:id="rId7"/>
    <p:sldId id="413" r:id="rId8"/>
    <p:sldId id="414" r:id="rId9"/>
    <p:sldId id="415" r:id="rId10"/>
    <p:sldId id="416" r:id="rId11"/>
    <p:sldId id="417" r:id="rId12"/>
    <p:sldId id="418" r:id="rId13"/>
    <p:sldId id="419" r:id="rId14"/>
    <p:sldId id="420" r:id="rId15"/>
    <p:sldId id="421" r:id="rId16"/>
    <p:sldId id="422" r:id="rId17"/>
    <p:sldId id="423" r:id="rId18"/>
    <p:sldId id="424" r:id="rId19"/>
    <p:sldId id="425" r:id="rId20"/>
    <p:sldId id="426" r:id="rId21"/>
    <p:sldId id="427" r:id="rId22"/>
    <p:sldId id="428" r:id="rId23"/>
    <p:sldId id="429" r:id="rId24"/>
    <p:sldId id="430" r:id="rId25"/>
    <p:sldId id="431" r:id="rId26"/>
    <p:sldId id="432" r:id="rId27"/>
    <p:sldId id="433" r:id="rId28"/>
    <p:sldId id="434" r:id="rId29"/>
    <p:sldId id="435" r:id="rId30"/>
    <p:sldId id="436" r:id="rId31"/>
    <p:sldId id="298" r:id="rId32"/>
  </p:sldIdLst>
  <p:sldSz cx="9144000" cy="6858000" type="screen4x3"/>
  <p:notesSz cx="6858000" cy="9144000"/>
  <p:embeddedFontLst>
    <p:embeddedFont>
      <p:font typeface="Verdana" panose="020B0604030504040204" pitchFamily="34" charset="0"/>
      <p:regular r:id="rId35"/>
      <p:bold r:id="rId36"/>
      <p:italic r:id="rId37"/>
      <p:boldItalic r:id="rId38"/>
    </p:embeddedFont>
    <p:embeddedFont>
      <p:font typeface="Calibri" panose="020F050202020403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42" userDrawn="1">
          <p15:clr>
            <a:srgbClr val="A4A3A4"/>
          </p15:clr>
        </p15:guide>
        <p15:guide id="2" pos="295" userDrawn="1">
          <p15:clr>
            <a:srgbClr val="A4A3A4"/>
          </p15:clr>
        </p15:guide>
        <p15:guide id="3" orient="horz" pos="4178" userDrawn="1">
          <p15:clr>
            <a:srgbClr val="A4A3A4"/>
          </p15:clr>
        </p15:guide>
        <p15:guide id="4" orient="horz" pos="119" userDrawn="1">
          <p15:clr>
            <a:srgbClr val="A4A3A4"/>
          </p15:clr>
        </p15:guide>
        <p15:guide id="5" orient="horz" pos="709" userDrawn="1">
          <p15:clr>
            <a:srgbClr val="A4A3A4"/>
          </p15:clr>
        </p15:guide>
        <p15:guide id="6" orient="horz" pos="1071" userDrawn="1">
          <p15:clr>
            <a:srgbClr val="A4A3A4"/>
          </p15:clr>
        </p15:guide>
        <p15:guide id="7" pos="63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52372" autoAdjust="0"/>
  </p:normalViewPr>
  <p:slideViewPr>
    <p:cSldViewPr snapToGrid="0" snapToObjects="1">
      <p:cViewPr varScale="1">
        <p:scale>
          <a:sx n="38" d="100"/>
          <a:sy n="38" d="100"/>
        </p:scale>
        <p:origin x="1638" y="54"/>
      </p:cViewPr>
      <p:guideLst>
        <p:guide orient="horz" pos="4042"/>
        <p:guide pos="295"/>
        <p:guide orient="horz" pos="4178"/>
        <p:guide orient="horz" pos="119"/>
        <p:guide orient="horz" pos="709"/>
        <p:guide orient="horz" pos="1071"/>
        <p:guide pos="635"/>
      </p:guideLst>
    </p:cSldViewPr>
  </p:slideViewPr>
  <p:outlineViewPr>
    <p:cViewPr>
      <p:scale>
        <a:sx n="33" d="100"/>
        <a:sy n="33" d="100"/>
      </p:scale>
      <p:origin x="0" y="-20382"/>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5/7/2021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traditional marketing mix consists of product, price, promotion, and distribution. Traditionally, the promotion component consisted of advertising, sales promotions, and personal selling. Today, it has expanded to include digital and mobile marketing, social media, and alternative methods of communication. The venues for reaching consumers now reach far beyond advertising.</a:t>
            </a:r>
          </a:p>
          <a:p>
            <a:endParaRPr lang="en-IN" dirty="0"/>
          </a:p>
          <a:p>
            <a:r>
              <a:rPr lang="en-US" dirty="0" smtClean="0"/>
              <a:t>The flowchart components that flow in a clockwise direction are as follows.</a:t>
            </a:r>
          </a:p>
          <a:p>
            <a:r>
              <a:rPr lang="en-US" dirty="0" smtClean="0"/>
              <a:t>• Advertising</a:t>
            </a:r>
          </a:p>
          <a:p>
            <a:r>
              <a:rPr lang="en-US" dirty="0" smtClean="0"/>
              <a:t>• Digital marketing</a:t>
            </a:r>
          </a:p>
          <a:p>
            <a:r>
              <a:rPr lang="en-US" dirty="0" smtClean="0"/>
              <a:t>• Social media</a:t>
            </a:r>
          </a:p>
          <a:p>
            <a:r>
              <a:rPr lang="en-US" dirty="0" smtClean="0"/>
              <a:t>• Alternative marketing</a:t>
            </a:r>
          </a:p>
          <a:p>
            <a:r>
              <a:rPr lang="en-US" dirty="0" smtClean="0"/>
              <a:t>• Database marketing</a:t>
            </a:r>
          </a:p>
          <a:p>
            <a:r>
              <a:rPr lang="en-US" dirty="0" smtClean="0"/>
              <a:t>• Direct response</a:t>
            </a:r>
          </a:p>
          <a:p>
            <a:r>
              <a:rPr lang="en-US" dirty="0" smtClean="0"/>
              <a:t>• Personal selling</a:t>
            </a:r>
          </a:p>
          <a:p>
            <a:r>
              <a:rPr lang="en-US" dirty="0" smtClean="0"/>
              <a:t>• Sales promotions</a:t>
            </a:r>
          </a:p>
          <a:p>
            <a:r>
              <a:rPr lang="en-US" dirty="0" smtClean="0"/>
              <a:t>• Public  relations, arrow back to advertising</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17684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 understand integrated marketing communications, it helps to review the steps in a marketing plan. The current situational analysis and SWOT set the stage for setting marketing objectives and choosing the target market. Once these are set, the marketing person can develop strategies and tactics. IMC will be part of the overall marketing strategy to reach consumers. It will also be part of the tactics, which are the plans for achieving the objectives and carrying out the strategies. Implementation and evaluation conclude the marketing planning process.</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9068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a:t>
            </a:r>
            <a:r>
              <a:rPr lang="en-US" baseline="0" dirty="0"/>
              <a:t> global competition has come a greater scrutiny of advertising and marketing budgets. This has led to a greater emphasis on accountability of expenditures and measurable results. The drive for measurable results is one of the factors that has led to the explosion of the digital arena, which includes social media. Measuring the impact of digital expenditures is easier than for traditional advertising. Because consumers now access information from smartphones, tablets, and other media platforms, companies must integrate their marketing communications across all platforms. With greater access to information, consumers now have considerably more channel power. With the rise of the Internet, competition now comes from the entire world. This global competition has increased the level of brand parity now seen across most product categories. To decrease brand parity and build some brand equity, brands are putting greater emphasis on customer engagement.</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38280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Companies want ad agencies and marketing officers to be accountable for their expenditures. CEOs, CFOs, and CMOs want measurable results. Show us the proof that the $50 million ad campaign is working and will translate into sales. In the past, once an ad agency was hired, they stayed with a client for a number of years because they knew the brand. Now, companies want results. If not, then a new agency will be chosen. With the rise in popularity of social media, there is less reliance on mass TV advertising. Agencies continue to explore alternative ways of reaching consumers where it is less cluttered than mass media.</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13179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has mobile marketing changed the picture? It used to be that internet-based marketing communications were created as individual web advertisements along with interactive websites, blogs, and social media messages. These days, smartphones, tablets, and text messaging systems have created a new landscape and nearly a new language. Ingenious digital mobile marketing techniques can now create experiences with a brand rather than mere purchases with little or no emotional attachment.</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90984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Consumers now spend as much as 10 hours each day examining some kind of screen</a:t>
            </a:r>
            <a:r>
              <a:rPr lang="en-US" baseline="0" dirty="0"/>
              <a:t>. Research by Ipsos OTX identified 4 ways that consumers interact with multiple media formats. Content grazing involves looking at two or more screens simultaneously to access different content. Investigative spider-webbing occurs when consumers pursue specific content across multiple platforms. Quantum journey focuses on completing a specific task across multiple platforms. Social spider-webbing occurs when consumers share content across multiple devices.</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99693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this survey by Flamingo Research and Ipsos OTX, consumers</a:t>
            </a:r>
            <a:r>
              <a:rPr lang="en-US" baseline="0" dirty="0"/>
              <a:t> were asked how they interact with screens across multiple media formats. Content grazing is the most frequently used method, at 68%. Social spider-webbing is the least used, at 39%. </a:t>
            </a:r>
            <a:endParaRPr lang="en-US" dirty="0"/>
          </a:p>
          <a:p>
            <a:endParaRPr lang="en-IN" dirty="0"/>
          </a:p>
          <a:p>
            <a:pPr marL="0" marR="0">
              <a:lnSpc>
                <a:spcPct val="115000"/>
              </a:lnSpc>
              <a:spcBef>
                <a:spcPts val="1500"/>
              </a:spcBef>
              <a:spcAft>
                <a:spcPts val="1000"/>
              </a:spcAft>
            </a:pPr>
            <a:r>
              <a:rPr lang="en-US" sz="1800" dirty="0">
                <a:effectLst/>
                <a:latin typeface="Times New Roman" panose="02020603050405020304" pitchFamily="18" charset="0"/>
                <a:ea typeface="Times New Roman" panose="02020603050405020304" pitchFamily="18" charset="0"/>
              </a:rPr>
              <a:t>A bar graph plots percent of consumers versus different media formats. The vertical axis ranges from 0% to 80% in increments of 10. </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1500"/>
              </a:spcBef>
              <a:spcAft>
                <a:spcPts val="1000"/>
              </a:spcAft>
            </a:pPr>
            <a:r>
              <a:rPr lang="en-US" sz="1800" dirty="0">
                <a:effectLst/>
                <a:latin typeface="Times New Roman" panose="02020603050405020304" pitchFamily="18" charset="0"/>
                <a:ea typeface="Times New Roman" panose="02020603050405020304" pitchFamily="18" charset="0"/>
              </a:rPr>
              <a:t>The values of the bars are as follows. </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IN" sz="1800" dirty="0">
                <a:solidFill>
                  <a:srgbClr val="000000"/>
                </a:solidFill>
                <a:effectLst/>
                <a:latin typeface="Calibri" panose="020F0502020204030204" pitchFamily="34" charset="0"/>
                <a:ea typeface="Times New Roman" panose="02020603050405020304" pitchFamily="18" charset="0"/>
              </a:rPr>
              <a:t>Media formats </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IN" sz="1800" dirty="0">
                <a:solidFill>
                  <a:srgbClr val="000000"/>
                </a:solidFill>
                <a:effectLst/>
                <a:latin typeface="Calibri" panose="020F0502020204030204" pitchFamily="34" charset="0"/>
                <a:ea typeface="Times New Roman" panose="02020603050405020304" pitchFamily="18" charset="0"/>
              </a:rPr>
              <a:t>Percent of consumers </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IN" sz="1800" dirty="0">
                <a:solidFill>
                  <a:srgbClr val="000000"/>
                </a:solidFill>
                <a:effectLst/>
                <a:latin typeface="Calibri" panose="020F0502020204030204" pitchFamily="34" charset="0"/>
                <a:ea typeface="Times New Roman" panose="02020603050405020304" pitchFamily="18" charset="0"/>
              </a:rPr>
              <a:t>Content Grazing </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IN" sz="1800" dirty="0">
                <a:solidFill>
                  <a:srgbClr val="000000"/>
                </a:solidFill>
                <a:effectLst/>
                <a:latin typeface="Calibri" panose="020F0502020204030204" pitchFamily="34" charset="0"/>
                <a:ea typeface="Times New Roman" panose="02020603050405020304" pitchFamily="18" charset="0"/>
              </a:rPr>
              <a:t>68%</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IN" sz="1800" dirty="0">
                <a:solidFill>
                  <a:srgbClr val="000000"/>
                </a:solidFill>
                <a:effectLst/>
                <a:latin typeface="Calibri" panose="020F0502020204030204" pitchFamily="34" charset="0"/>
                <a:ea typeface="Times New Roman" panose="02020603050405020304" pitchFamily="18" charset="0"/>
              </a:rPr>
              <a:t>Investigative Spider Webbing </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IN" sz="1800" dirty="0">
                <a:solidFill>
                  <a:srgbClr val="000000"/>
                </a:solidFill>
                <a:effectLst/>
                <a:latin typeface="Calibri" panose="020F0502020204030204" pitchFamily="34" charset="0"/>
                <a:ea typeface="Times New Roman" panose="02020603050405020304" pitchFamily="18" charset="0"/>
              </a:rPr>
              <a:t>57%</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IN" sz="1800" dirty="0">
                <a:solidFill>
                  <a:srgbClr val="000000"/>
                </a:solidFill>
                <a:effectLst/>
                <a:latin typeface="Calibri" panose="020F0502020204030204" pitchFamily="34" charset="0"/>
                <a:ea typeface="Times New Roman" panose="02020603050405020304" pitchFamily="18" charset="0"/>
              </a:rPr>
              <a:t>Quantum Journey</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IN" sz="1800" dirty="0">
                <a:solidFill>
                  <a:srgbClr val="000000"/>
                </a:solidFill>
                <a:effectLst/>
                <a:latin typeface="Calibri" panose="020F0502020204030204" pitchFamily="34" charset="0"/>
                <a:ea typeface="Times New Roman" panose="02020603050405020304" pitchFamily="18" charset="0"/>
              </a:rPr>
              <a:t>46%</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IN" sz="1800" dirty="0">
                <a:solidFill>
                  <a:srgbClr val="000000"/>
                </a:solidFill>
                <a:effectLst/>
                <a:latin typeface="Calibri" panose="020F0502020204030204" pitchFamily="34" charset="0"/>
                <a:ea typeface="Times New Roman" panose="02020603050405020304" pitchFamily="18" charset="0"/>
              </a:rPr>
              <a:t>Social Spider Webbing </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IN" sz="1800" dirty="0">
                <a:solidFill>
                  <a:srgbClr val="000000"/>
                </a:solidFill>
                <a:effectLst/>
                <a:latin typeface="Calibri" panose="020F0502020204030204" pitchFamily="34" charset="0"/>
                <a:ea typeface="Times New Roman" panose="02020603050405020304" pitchFamily="18" charset="0"/>
              </a:rPr>
              <a:t>39%</a:t>
            </a:r>
            <a:endParaRPr lang="en-IN" sz="1800" dirty="0">
              <a:effectLst/>
              <a:latin typeface="Calibri" panose="020F0502020204030204" pitchFamily="34" charset="0"/>
              <a:ea typeface="Calibri" panose="020F050202020403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84366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Channel power has changed and is continuing to change. For the first 60 or so years in the 1900s, channel power resided with the manufacturers, such as Procter &amp; Gamble. It then shifted to retailers, especially large chain retailers like Wal-Mart. Retailers controlled shelf space, had purchase data, and determined what products and brands went on the shelves. Consumers had to buy whatever brands a retailer stocked. Power is now beginning to shift to consumers, primarily because consumers do not have to purchase from the local retail store. They have options. Retailers who realize this are providing multiple ways for consumers to purchase and receive products.</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44753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Advances in communication technology have led to the rise of global competition. Every business competes in some way with global firms, either directly or indirectly, either for customers or for supplies. Products can be purchased from multiple locations. As a result, the level of competition has increased, and the prices of products have fallen. The challenge businesses now face is that consumers want it all. They want the lower prices created by global competition, but they also want quality. To provide this to consumers, manufacturers and retailers must work together. They must become partners with mutual goals that benefit both parties.</a:t>
            </a:r>
          </a:p>
          <a:p>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58226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brand parity, consumers see the brands as about equal in quality and attributes. Rather than having one brand that is viewed as being superior, consumers often have a group of brands they feel are equal and would meet their needs. As a result, in brand parity situations, quality and characteristics become less important since these are viewed as being equal. That makes price often the determining factor. The rise in brand parity has led to a decline in brand loyalty.</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89962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These are the objectives for Chapter 1.</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20963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the increase in brand parity and the decline in brand loyalty, companies have placed greater emphasis on customer engagement. Contact points between customers and the product are examined in an effort to improve communication and the relationship. Digital media is now a critical component of integrated marketing plans because it provides two-way communication. It is no longer sufficient to talk to customers; you must develop a dialogue with customers. The goal: a deeper emotional commitment on the part of consumers toward the brand.</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25955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Customer engagement is vital to the success of brands. It is also important for nonprofits, as shown in this this ad by the Joplin Area Chamber of Commerce Foundation. </a:t>
            </a:r>
          </a:p>
          <a:p>
            <a:endParaRPr lang="en-IN" dirty="0"/>
          </a:p>
          <a:p>
            <a:r>
              <a:rPr lang="en-US" sz="1800" dirty="0">
                <a:effectLst/>
                <a:latin typeface="Times New Roman" panose="02020603050405020304" pitchFamily="18" charset="0"/>
                <a:ea typeface="Times New Roman" panose="02020603050405020304" pitchFamily="18" charset="0"/>
              </a:rPr>
              <a:t>The title reads, Just imagine if this was your community, and the subtitle reads here is an amazing opportunity to be generous and take the tax credit.</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14481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many of you have recently made a purchase in one of these ways? Even cars can be purchased online via Carvana, CarGurus, and other sites. Convenience also applies to many other services such as insurance, banking, home loans, stock purchases, and college courses. Advertisers work to emphasize convenience as part of the messages they convey to consumers.</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87196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do you make purchasing decisions as a consumer? Is social responsibility important to you? This advertisement for Walgreens Red Nose Day creates a positive bond with consumers by connecting the store with helping children.</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85321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Zehnder Communications, an advertising agency that created a number of ads in this textbook, posted five reasons on the company’s blog why integrated marketing works and why it is essential. According to Zehnder, “integrated marketing combines multiple types of outreach tactics to most effectively reach a brand’s key audiences.”</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00390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pyramid represents the structure of the text. Section 1 (bottom level) deals with issues such as brand management, buyer behaviors, and the IMC planning process. Section 2 (second level) deals with advertising-related issues. Section 3 (third level) discusses digital, mobile, and alternative channels. Section 4 (fourth level) addresses database and direct response marketing, sales promotions, and public relations. The final section of the book (top level) concludes with discussions on regulations, ethics, and an evaluation of the IMC effort.</a:t>
            </a:r>
          </a:p>
          <a:p>
            <a:endParaRPr lang="en-IN" dirty="0"/>
          </a:p>
          <a:p>
            <a:r>
              <a:rPr lang="en-US" dirty="0" smtClean="0"/>
              <a:t>The pyramid represents the structure of the text in five sections as follows. Section 1 (bottom level) deals with issues such as corporate image brand management, buyer behaviors, and the IMC planning process. Section 2 (second level) deals with advertising management, advertising design, and the traditional media. Section 3 (third level) discusses digital marketing, social media, and alternative channels. Section 4 (fourth level) addresses database and direct response marketing, sales promotions, and public relations and sponsorships. </a:t>
            </a:r>
            <a:r>
              <a:rPr lang="en-US" smtClean="0"/>
              <a:t>The final section 5 of the book (top level) concludes with discussions on regulations, ethics, and an evaluation of the IMC effort.</a:t>
            </a:r>
            <a:endParaRPr lang="en-US" dirty="0" smtClean="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27249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Because of the increase in global competition, firms must coordinate marketing efforts across multiple countries. Because of cultural differences and language differences, it is a greater challenge. Firms can use a standardized approach which means the same approach and message is used in every global market. This works only for global brands that are worldwide and well known. An alternative is adaptation, which means firms adapt their marketing communications to each country, region, and culture. </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26372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a:t>
            </a:r>
            <a:r>
              <a:rPr lang="en-US" baseline="0" dirty="0">
                <a:latin typeface="Arial" charset="0"/>
              </a:rPr>
              <a:t> blog exercises for Chapter 1 include gas station advertising, Facebook, and communication patterns, along with videos about integrated marketing. Links are embedded in the text for each.</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08738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30</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FrutigerLTPro-Roman"/>
              </a:rPr>
              <a:t>As Lending Tree grew over the past two decades, its marketing communications challenges evolved quickly. At first, capturing the attention of home buyers and lending institutions took precedence. Then, persuading consumers that Lending Tree offered a better, more efficient solution to mortgages became vital. Lending Tree now ranks among the top 100 in a recent </a:t>
            </a:r>
            <a:r>
              <a:rPr lang="en-US" sz="1200" b="0" i="1" u="none" strike="noStrike" baseline="0" dirty="0">
                <a:latin typeface="FrutigerLTPro-Italic"/>
              </a:rPr>
              <a:t>Fortune </a:t>
            </a:r>
            <a:r>
              <a:rPr lang="en-US" sz="1200" b="0" i="0" u="none" strike="noStrike" baseline="0" dirty="0">
                <a:latin typeface="FrutigerLTPro-Roman"/>
              </a:rPr>
              <a:t>500 list of the fastest-growing companies.</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18960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chapter provides an overview of integrated marketing communications. </a:t>
            </a:r>
            <a:r>
              <a:rPr lang="en-US" sz="1200" b="0" i="0" u="none" strike="noStrike" baseline="0" dirty="0">
                <a:latin typeface="FrutigerLTPro-Roman"/>
              </a:rPr>
              <a:t>Advertising and marketing face a rapidly shifting landscape. A new order has emerged from the decline in traditional media viewership, combined with a dramatic rise in internet and social media usage. Connectivity and interaction with consumers through methods such as mobile marketing have changed much of marketing communication to real-time conversations as consumers make purchasing decisions. </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2617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communication process consists of five stages, or components. The sender is the individual or company that wants to send a marketing message to consumers or to other businesses. It can be a billboard, a social media post, or even a salesperson. Encoding is the process of taking that message and putting it into the billboard, social media post, or sales presentation. The transmission device may be a television station, a Twitter post, a newspaper, or a Facebook page. The receiver is the consumer or business buyer. Decoding is the process of interpreting the marketing message. Effective communication has taken place if the message that is decoded is the same as it was encoded. However, noise often occurs and distorts the message. Noise can be anything and can occur at any stage. Senders can obtain feedback from receivers and use the information to start the process again.</a:t>
            </a:r>
          </a:p>
          <a:p>
            <a:endParaRPr lang="en-IN" dirty="0"/>
          </a:p>
          <a:p>
            <a:pPr marL="0" marR="0">
              <a:lnSpc>
                <a:spcPct val="115000"/>
              </a:lnSpc>
              <a:spcBef>
                <a:spcPts val="1500"/>
              </a:spcBef>
              <a:spcAft>
                <a:spcPts val="1000"/>
              </a:spcAft>
            </a:pPr>
            <a:r>
              <a:rPr lang="en-US" sz="1800" dirty="0">
                <a:effectLst/>
                <a:latin typeface="Times New Roman" panose="02020603050405020304" pitchFamily="18" charset="0"/>
                <a:ea typeface="Times New Roman" panose="02020603050405020304" pitchFamily="18" charset="0"/>
              </a:rPr>
              <a:t>The flowchart legend displays two forward slashes denoting noise and flows as follows.</a:t>
            </a:r>
            <a:endParaRPr lang="en-IN" sz="1800" dirty="0">
              <a:effectLst/>
              <a:latin typeface="Calibri" panose="020F0502020204030204" pitchFamily="34" charset="0"/>
              <a:ea typeface="Calibri" panose="020F0502020204030204" pitchFamily="34" charset="0"/>
            </a:endParaRPr>
          </a:p>
          <a:p>
            <a:pPr marL="342900" marR="0" lvl="0" indent="-342900">
              <a:lnSpc>
                <a:spcPct val="115000"/>
              </a:lnSpc>
              <a:spcBef>
                <a:spcPts val="1500"/>
              </a:spcBef>
              <a:spcAft>
                <a:spcPts val="10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Sender flows with two forward slashes to</a:t>
            </a:r>
            <a:endParaRPr lang="en-IN" sz="1800" dirty="0">
              <a:effectLst/>
              <a:latin typeface="Calibri" panose="020F0502020204030204" pitchFamily="34" charset="0"/>
              <a:ea typeface="Calibri" panose="020F0502020204030204" pitchFamily="34" charset="0"/>
            </a:endParaRPr>
          </a:p>
          <a:p>
            <a:pPr marL="342900" marR="0" lvl="0" indent="-342900">
              <a:lnSpc>
                <a:spcPct val="115000"/>
              </a:lnSpc>
              <a:spcBef>
                <a:spcPts val="1500"/>
              </a:spcBef>
              <a:spcAft>
                <a:spcPts val="10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Encoding which flows with two forward slashes to</a:t>
            </a:r>
            <a:endParaRPr lang="en-IN" sz="1800" dirty="0">
              <a:effectLst/>
              <a:latin typeface="Calibri" panose="020F0502020204030204" pitchFamily="34" charset="0"/>
              <a:ea typeface="Calibri" panose="020F0502020204030204" pitchFamily="34" charset="0"/>
            </a:endParaRPr>
          </a:p>
          <a:p>
            <a:pPr marL="342900" marR="0" lvl="0" indent="-342900">
              <a:lnSpc>
                <a:spcPct val="115000"/>
              </a:lnSpc>
              <a:spcBef>
                <a:spcPts val="1500"/>
              </a:spcBef>
              <a:spcAft>
                <a:spcPts val="10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Transmission device which flows with two forward slashes to decoding which flows with two forward slashes to receiver which flows with two forward slashes to</a:t>
            </a:r>
            <a:endParaRPr lang="en-IN" sz="1800" dirty="0">
              <a:effectLst/>
              <a:latin typeface="Calibri" panose="020F0502020204030204" pitchFamily="34" charset="0"/>
              <a:ea typeface="Calibri" panose="020F0502020204030204" pitchFamily="34" charset="0"/>
            </a:endParaRPr>
          </a:p>
          <a:p>
            <a:pPr marL="342900" marR="0" lvl="0" indent="-342900">
              <a:lnSpc>
                <a:spcPct val="115000"/>
              </a:lnSpc>
              <a:spcBef>
                <a:spcPts val="1500"/>
              </a:spcBef>
              <a:spcAft>
                <a:spcPts val="10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Feedback which flows with two forward slashes back to sender</a:t>
            </a:r>
            <a:endParaRPr lang="en-IN"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21702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Social media has become an important marketing medium for businesses. A brand that has successfully used social media is Chick-fil-A. The online message has been carefully integrated with the offline marketing thrust of the brand. It provides a venue for posting announcements about store openings, special deals, and coupons.</a:t>
            </a:r>
          </a:p>
          <a:p>
            <a:endParaRPr lang="en-IN" dirty="0"/>
          </a:p>
          <a:p>
            <a:r>
              <a:rPr lang="en-US" sz="1800" dirty="0">
                <a:effectLst/>
                <a:latin typeface="Times New Roman" panose="02020603050405020304" pitchFamily="18" charset="0"/>
                <a:ea typeface="Times New Roman" panose="02020603050405020304" pitchFamily="18" charset="0"/>
              </a:rPr>
              <a:t>A photo of a young boy wearing a cow costume complete with udders and a bell around the neck.</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65091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These are examples of noise that can impact effective communication and prevent the encoded message from being heard at all or lead</a:t>
            </a:r>
            <a:r>
              <a:rPr lang="en-US" baseline="0" dirty="0"/>
              <a:t> to the message being </a:t>
            </a:r>
            <a:r>
              <a:rPr lang="en-US" dirty="0"/>
              <a:t>decoded differently than was intended.</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28874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model in Figure 1.2 has become faster and more interactive than ever before. Let’s take a look at these new dynamics. </a:t>
            </a:r>
          </a:p>
          <a:p>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46015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Let’s define integrated marketing communications. Key components are:</a:t>
            </a:r>
          </a:p>
          <a:p>
            <a:pPr eaLnBrk="1" hangingPunct="1">
              <a:buFontTx/>
              <a:buChar char="•"/>
            </a:pPr>
            <a:r>
              <a:rPr lang="en-US" dirty="0"/>
              <a:t> Coordination and integration of </a:t>
            </a:r>
            <a:r>
              <a:rPr lang="en-US" b="0" dirty="0"/>
              <a:t>all </a:t>
            </a:r>
            <a:r>
              <a:rPr lang="en-US" dirty="0"/>
              <a:t>marketing communication tools and venues</a:t>
            </a:r>
          </a:p>
          <a:p>
            <a:pPr eaLnBrk="1" hangingPunct="1">
              <a:buFontTx/>
              <a:buChar char="•"/>
            </a:pPr>
            <a:r>
              <a:rPr lang="en-US" dirty="0"/>
              <a:t> Seamless marketing program designed to maximize impact at lower costs</a:t>
            </a:r>
          </a:p>
          <a:p>
            <a:pPr eaLnBrk="1" hangingPunct="1">
              <a:buFontTx/>
              <a:buChar char="•"/>
            </a:pPr>
            <a:r>
              <a:rPr lang="en-US" dirty="0"/>
              <a:t> Includes all b-to-b, market channel, customer, external, and internal communications</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94597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1.jp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2022, 2018, 2016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5"/>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0" r:id="rId8"/>
    <p:sldLayoutId id="2147483671" r:id="rId9"/>
    <p:sldLayoutId id="2147483673" r:id="rId10"/>
    <p:sldLayoutId id="2147483670" r:id="rId11"/>
    <p:sldLayoutId id="2147483669" r:id="rId12"/>
    <p:sldLayoutId id="214748365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xmlns="" val="1"/>
              </a:ext>
            </a:extLst>
          </p:cNvPr>
          <p:cNvSpPr>
            <a:spLocks noGrp="1"/>
          </p:cNvSpPr>
          <p:nvPr>
            <p:ph type="title"/>
          </p:nvPr>
        </p:nvSpPr>
        <p:spPr>
          <a:xfrm>
            <a:off x="457199" y="143692"/>
            <a:ext cx="8229601" cy="987333"/>
          </a:xfrm>
        </p:spPr>
        <p:txBody>
          <a:bodyPr anchor="ctr"/>
          <a:lstStyle/>
          <a:p>
            <a:r>
              <a:rPr lang="en-US" sz="3000" dirty="0"/>
              <a:t>Integrated Advertising, Promotion, and Marketing Communications</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xmlns="" val="1"/>
              </a:ext>
            </a:extLst>
          </p:cNvPr>
          <p:cNvSpPr>
            <a:spLocks noGrp="1"/>
          </p:cNvSpPr>
          <p:nvPr>
            <p:ph type="body" idx="1"/>
          </p:nvPr>
        </p:nvSpPr>
        <p:spPr>
          <a:xfrm>
            <a:off x="457200" y="1212419"/>
            <a:ext cx="8229600" cy="413524"/>
          </a:xfrm>
        </p:spPr>
        <p:txBody>
          <a:bodyPr anchor="ctr"/>
          <a:lstStyle/>
          <a:p>
            <a:r>
              <a:rPr lang="en-US" dirty="0">
                <a:solidFill>
                  <a:schemeClr val="tx2"/>
                </a:solidFill>
              </a:rPr>
              <a:t>Ninth Edition</a:t>
            </a:r>
          </a:p>
        </p:txBody>
      </p:sp>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xmlns="" val="1"/>
              </a:ext>
            </a:extLst>
          </p:cNvPr>
          <p:cNvSpPr>
            <a:spLocks noGrp="1"/>
          </p:cNvSpPr>
          <p:nvPr>
            <p:ph sz="quarter" idx="14"/>
          </p:nvPr>
        </p:nvSpPr>
        <p:spPr>
          <a:xfrm>
            <a:off x="5029200" y="1906104"/>
            <a:ext cx="3657600" cy="1186345"/>
          </a:xfrm>
        </p:spPr>
        <p:txBody>
          <a:bodyPr/>
          <a:lstStyle/>
          <a:p>
            <a:pPr marL="0" algn="ctr"/>
            <a:r>
              <a:rPr lang="en-US" b="1" dirty="0">
                <a:latin typeface="+mn-lt"/>
              </a:rPr>
              <a:t>Chapter 1</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xmlns="" val="1"/>
              </a:ext>
            </a:extLst>
          </p:cNvPr>
          <p:cNvSpPr>
            <a:spLocks noGrp="1"/>
          </p:cNvSpPr>
          <p:nvPr>
            <p:ph sz="quarter" idx="15"/>
          </p:nvPr>
        </p:nvSpPr>
        <p:spPr>
          <a:xfrm>
            <a:off x="5029200" y="3252789"/>
            <a:ext cx="3657600" cy="1786139"/>
          </a:xfrm>
        </p:spPr>
        <p:txBody>
          <a:bodyPr/>
          <a:lstStyle/>
          <a:p>
            <a:r>
              <a:rPr lang="en-US" sz="2400" dirty="0"/>
              <a:t>Integrated Marketing Communications</a:t>
            </a:r>
            <a:endParaRPr lang="en-US" dirty="0"/>
          </a:p>
        </p:txBody>
      </p:sp>
      <p:pic>
        <p:nvPicPr>
          <p:cNvPr id="10" name="Picture 9" descr="Front Cover: Integrated Advertising, Promotion, and Marketing Communications, Ninth Edition by Clow and Baack.">
            <a:extLst>
              <a:ext uri="{FF2B5EF4-FFF2-40B4-BE49-F238E27FC236}">
                <a16:creationId xmlns:a16="http://schemas.microsoft.com/office/drawing/2014/main" id="{521363D0-1471-40A0-877A-CB03B9F75786}"/>
              </a:ext>
            </a:extLst>
          </p:cNvPr>
          <p:cNvPicPr>
            <a:picLocks noChangeAspect="1"/>
          </p:cNvPicPr>
          <p:nvPr/>
        </p:nvPicPr>
        <p:blipFill>
          <a:blip r:embed="rId3"/>
          <a:stretch>
            <a:fillRect/>
          </a:stretch>
        </p:blipFill>
        <p:spPr>
          <a:xfrm>
            <a:off x="591091" y="1694010"/>
            <a:ext cx="3624966" cy="4494960"/>
          </a:xfrm>
          <a:prstGeom prst="rect">
            <a:avLst/>
          </a:prstGeom>
          <a:ln>
            <a:solidFill>
              <a:schemeClr val="tx1"/>
            </a:solidFill>
          </a:ln>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xmlns="" val="1"/>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a:t>
            </a:r>
            <a:r>
              <a:rPr lang="en-IN" dirty="0"/>
              <a:t>2022, 2018, 2016 </a:t>
            </a:r>
            <a:r>
              <a:rPr lang="en-US" altLang="en-US" sz="1200" b="0" dirty="0">
                <a:latin typeface="Verdana"/>
                <a:ea typeface="Verdana" panose="020B0604030504040204" pitchFamily="34" charset="0"/>
                <a:cs typeface="Verdana" panose="020B0604030504040204" pitchFamily="34" charset="0"/>
              </a:rPr>
              <a:t>Pearson Education, Inc. All Rights Reserved</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9A8D0-7721-4834-A15E-40E21B2CA3C3}"/>
              </a:ext>
            </a:extLst>
          </p:cNvPr>
          <p:cNvSpPr>
            <a:spLocks noGrp="1"/>
          </p:cNvSpPr>
          <p:nvPr>
            <p:ph type="title"/>
          </p:nvPr>
        </p:nvSpPr>
        <p:spPr/>
        <p:txBody>
          <a:bodyPr/>
          <a:lstStyle/>
          <a:p>
            <a:r>
              <a:rPr lang="en-IN" sz="3400" dirty="0"/>
              <a:t>Integrated Marketing Communications</a:t>
            </a:r>
          </a:p>
        </p:txBody>
      </p:sp>
      <p:sp>
        <p:nvSpPr>
          <p:cNvPr id="3" name="Content Placeholder 2">
            <a:extLst>
              <a:ext uri="{FF2B5EF4-FFF2-40B4-BE49-F238E27FC236}">
                <a16:creationId xmlns:a16="http://schemas.microsoft.com/office/drawing/2014/main" id="{2D907C7F-32AE-43A7-9B92-00BE97C8C75E}"/>
              </a:ext>
            </a:extLst>
          </p:cNvPr>
          <p:cNvSpPr>
            <a:spLocks noGrp="1"/>
          </p:cNvSpPr>
          <p:nvPr>
            <p:ph sz="quarter" idx="13"/>
          </p:nvPr>
        </p:nvSpPr>
        <p:spPr/>
        <p:txBody>
          <a:bodyPr/>
          <a:lstStyle/>
          <a:p>
            <a:r>
              <a:rPr lang="en-IN" b="1" dirty="0"/>
              <a:t>Integrated Marketing Communications </a:t>
            </a:r>
            <a:r>
              <a:rPr lang="en-IN" dirty="0"/>
              <a:t>is the coordination and integration of all marketing communications tools, avenues, and sources in a company into a seamless program designed to maximize the impact on customers and other stakeholders</a:t>
            </a:r>
          </a:p>
          <a:p>
            <a:r>
              <a:rPr lang="en-IN" dirty="0"/>
              <a:t>I</a:t>
            </a:r>
            <a:r>
              <a:rPr lang="en-IN" sz="100" dirty="0"/>
              <a:t> </a:t>
            </a:r>
            <a:r>
              <a:rPr lang="en-IN" dirty="0"/>
              <a:t>M</a:t>
            </a:r>
            <a:r>
              <a:rPr lang="en-IN" sz="100" dirty="0"/>
              <a:t> </a:t>
            </a:r>
            <a:r>
              <a:rPr lang="en-IN" dirty="0"/>
              <a:t>C covers all business-to-business, market channel, customer-focused, and internally-directed communications</a:t>
            </a:r>
          </a:p>
        </p:txBody>
      </p:sp>
    </p:spTree>
    <p:extLst>
      <p:ext uri="{BB962C8B-B14F-4D97-AF65-F5344CB8AC3E}">
        <p14:creationId xmlns:p14="http://schemas.microsoft.com/office/powerpoint/2010/main" val="3469195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C2E18-853F-4151-A140-8C9CCC4857DF}"/>
              </a:ext>
            </a:extLst>
          </p:cNvPr>
          <p:cNvSpPr>
            <a:spLocks noGrp="1"/>
          </p:cNvSpPr>
          <p:nvPr>
            <p:ph type="title"/>
          </p:nvPr>
        </p:nvSpPr>
        <p:spPr/>
        <p:txBody>
          <a:bodyPr/>
          <a:lstStyle/>
          <a:p>
            <a:r>
              <a:rPr lang="en-IN" sz="3400" dirty="0"/>
              <a:t>Figure 1.3: Components of Promotion</a:t>
            </a:r>
          </a:p>
        </p:txBody>
      </p:sp>
      <p:pic>
        <p:nvPicPr>
          <p:cNvPr id="5" name="Content Placeholder 4" descr="A circular flowchart for component of promotions. For long description in Notes pane, press F6.">
            <a:extLst>
              <a:ext uri="{FF2B5EF4-FFF2-40B4-BE49-F238E27FC236}">
                <a16:creationId xmlns:a16="http://schemas.microsoft.com/office/drawing/2014/main" id="{1463FC43-EE79-4604-8B17-43EEB692D4DE}"/>
              </a:ext>
            </a:extLst>
          </p:cNvPr>
          <p:cNvPicPr>
            <a:picLocks noGrp="1" noChangeAspect="1"/>
          </p:cNvPicPr>
          <p:nvPr>
            <p:ph sz="quarter" idx="13"/>
          </p:nvPr>
        </p:nvPicPr>
        <p:blipFill>
          <a:blip r:embed="rId3"/>
          <a:stretch>
            <a:fillRect/>
          </a:stretch>
        </p:blipFill>
        <p:spPr>
          <a:xfrm>
            <a:off x="1913607" y="1554163"/>
            <a:ext cx="5319960" cy="4664075"/>
          </a:xfrm>
          <a:prstGeom prst="rect">
            <a:avLst/>
          </a:prstGeom>
        </p:spPr>
      </p:pic>
    </p:spTree>
    <p:extLst>
      <p:ext uri="{BB962C8B-B14F-4D97-AF65-F5344CB8AC3E}">
        <p14:creationId xmlns:p14="http://schemas.microsoft.com/office/powerpoint/2010/main" val="2657103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8748B-7E44-4472-8F7A-27BA55F0E6E7}"/>
              </a:ext>
            </a:extLst>
          </p:cNvPr>
          <p:cNvSpPr>
            <a:spLocks noGrp="1"/>
          </p:cNvSpPr>
          <p:nvPr>
            <p:ph type="title"/>
          </p:nvPr>
        </p:nvSpPr>
        <p:spPr/>
        <p:txBody>
          <a:bodyPr/>
          <a:lstStyle/>
          <a:p>
            <a:r>
              <a:rPr lang="en-IN" dirty="0"/>
              <a:t>Figure 1.4: Steps of a Marketing Plan</a:t>
            </a:r>
          </a:p>
        </p:txBody>
      </p:sp>
      <p:sp>
        <p:nvSpPr>
          <p:cNvPr id="3" name="Content Placeholder 2">
            <a:extLst>
              <a:ext uri="{FF2B5EF4-FFF2-40B4-BE49-F238E27FC236}">
                <a16:creationId xmlns:a16="http://schemas.microsoft.com/office/drawing/2014/main" id="{3C117584-69BA-4338-AE98-4CFA8B380471}"/>
              </a:ext>
            </a:extLst>
          </p:cNvPr>
          <p:cNvSpPr>
            <a:spLocks noGrp="1"/>
          </p:cNvSpPr>
          <p:nvPr>
            <p:ph sz="quarter" idx="13"/>
          </p:nvPr>
        </p:nvSpPr>
        <p:spPr>
          <a:xfrm>
            <a:off x="457200" y="1554920"/>
            <a:ext cx="8232775" cy="4663335"/>
          </a:xfrm>
        </p:spPr>
        <p:txBody>
          <a:bodyPr/>
          <a:lstStyle/>
          <a:p>
            <a:r>
              <a:rPr lang="en-IN" dirty="0"/>
              <a:t>Current situational analysis</a:t>
            </a:r>
          </a:p>
          <a:p>
            <a:r>
              <a:rPr lang="en-IN" dirty="0"/>
              <a:t>S</a:t>
            </a:r>
            <a:r>
              <a:rPr lang="en-IN" sz="100" dirty="0"/>
              <a:t> </a:t>
            </a:r>
            <a:r>
              <a:rPr lang="en-IN" dirty="0"/>
              <a:t>W</a:t>
            </a:r>
            <a:r>
              <a:rPr lang="en-IN" sz="100" dirty="0"/>
              <a:t> </a:t>
            </a:r>
            <a:r>
              <a:rPr lang="en-IN" dirty="0"/>
              <a:t>O</a:t>
            </a:r>
            <a:r>
              <a:rPr lang="en-IN" sz="100" dirty="0"/>
              <a:t> </a:t>
            </a:r>
            <a:r>
              <a:rPr lang="en-IN" dirty="0"/>
              <a:t>T analysis</a:t>
            </a:r>
          </a:p>
          <a:p>
            <a:r>
              <a:rPr lang="en-IN" dirty="0"/>
              <a:t>Marketing objectives</a:t>
            </a:r>
          </a:p>
          <a:p>
            <a:r>
              <a:rPr lang="en-IN" dirty="0"/>
              <a:t>Target market</a:t>
            </a:r>
          </a:p>
          <a:p>
            <a:r>
              <a:rPr lang="en-IN" dirty="0"/>
              <a:t>Marketing strategies</a:t>
            </a:r>
          </a:p>
          <a:p>
            <a:r>
              <a:rPr lang="en-IN" dirty="0"/>
              <a:t>Marketing tactics</a:t>
            </a:r>
          </a:p>
          <a:p>
            <a:r>
              <a:rPr lang="en-IN" dirty="0"/>
              <a:t>Implementation</a:t>
            </a:r>
          </a:p>
          <a:p>
            <a:r>
              <a:rPr lang="en-IN" dirty="0"/>
              <a:t>Evaluation of performance</a:t>
            </a:r>
          </a:p>
        </p:txBody>
      </p:sp>
    </p:spTree>
    <p:extLst>
      <p:ext uri="{BB962C8B-B14F-4D97-AF65-F5344CB8AC3E}">
        <p14:creationId xmlns:p14="http://schemas.microsoft.com/office/powerpoint/2010/main" val="2246792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CAEE8-2716-48E8-9AFA-3B4E3DEC9D96}"/>
              </a:ext>
            </a:extLst>
          </p:cNvPr>
          <p:cNvSpPr>
            <a:spLocks noGrp="1"/>
          </p:cNvSpPr>
          <p:nvPr>
            <p:ph type="title"/>
          </p:nvPr>
        </p:nvSpPr>
        <p:spPr/>
        <p:txBody>
          <a:bodyPr/>
          <a:lstStyle/>
          <a:p>
            <a:r>
              <a:rPr lang="en-IN" sz="3200" dirty="0"/>
              <a:t>Figure 1.5: Trends Affecting Marketing Communications</a:t>
            </a:r>
          </a:p>
        </p:txBody>
      </p:sp>
      <p:sp>
        <p:nvSpPr>
          <p:cNvPr id="3" name="Content Placeholder 2">
            <a:extLst>
              <a:ext uri="{FF2B5EF4-FFF2-40B4-BE49-F238E27FC236}">
                <a16:creationId xmlns:a16="http://schemas.microsoft.com/office/drawing/2014/main" id="{426CC347-117C-4C96-A79B-1B76F0DACB29}"/>
              </a:ext>
            </a:extLst>
          </p:cNvPr>
          <p:cNvSpPr>
            <a:spLocks noGrp="1"/>
          </p:cNvSpPr>
          <p:nvPr>
            <p:ph sz="quarter" idx="13"/>
          </p:nvPr>
        </p:nvSpPr>
        <p:spPr>
          <a:xfrm>
            <a:off x="457200" y="1554920"/>
            <a:ext cx="8232775" cy="4769680"/>
          </a:xfrm>
        </p:spPr>
        <p:txBody>
          <a:bodyPr/>
          <a:lstStyle/>
          <a:p>
            <a:r>
              <a:rPr lang="en-IN" sz="2200" dirty="0"/>
              <a:t>Emphasis on accountability, measurable results</a:t>
            </a:r>
          </a:p>
          <a:p>
            <a:r>
              <a:rPr lang="en-IN" sz="2200" dirty="0"/>
              <a:t>Mobile marketing</a:t>
            </a:r>
          </a:p>
          <a:p>
            <a:r>
              <a:rPr lang="en-IN" sz="2200" dirty="0"/>
              <a:t>Integration of media platforms</a:t>
            </a:r>
          </a:p>
          <a:p>
            <a:r>
              <a:rPr lang="en-IN" sz="2200" dirty="0"/>
              <a:t>Shift in channel power</a:t>
            </a:r>
          </a:p>
          <a:p>
            <a:r>
              <a:rPr lang="en-IN" sz="2200" dirty="0"/>
              <a:t>Increase in global competition</a:t>
            </a:r>
          </a:p>
          <a:p>
            <a:r>
              <a:rPr lang="en-IN" sz="2200" dirty="0"/>
              <a:t>Increase in brand parity</a:t>
            </a:r>
          </a:p>
          <a:p>
            <a:r>
              <a:rPr lang="en-IN" sz="2200" dirty="0"/>
              <a:t>Emphasis on customer engagement</a:t>
            </a:r>
          </a:p>
          <a:p>
            <a:r>
              <a:rPr lang="en-IN" sz="2200" dirty="0"/>
              <a:t>Focus on convenience</a:t>
            </a:r>
          </a:p>
          <a:p>
            <a:r>
              <a:rPr lang="en-IN" sz="2200" dirty="0"/>
              <a:t>Cause-related marketing, advertising</a:t>
            </a:r>
          </a:p>
        </p:txBody>
      </p:sp>
    </p:spTree>
    <p:extLst>
      <p:ext uri="{BB962C8B-B14F-4D97-AF65-F5344CB8AC3E}">
        <p14:creationId xmlns:p14="http://schemas.microsoft.com/office/powerpoint/2010/main" val="3042522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5C167-74D6-4252-AECC-D63ED2E3808A}"/>
              </a:ext>
            </a:extLst>
          </p:cNvPr>
          <p:cNvSpPr>
            <a:spLocks noGrp="1"/>
          </p:cNvSpPr>
          <p:nvPr>
            <p:ph type="title"/>
          </p:nvPr>
        </p:nvSpPr>
        <p:spPr/>
        <p:txBody>
          <a:bodyPr/>
          <a:lstStyle/>
          <a:p>
            <a:r>
              <a:rPr lang="en-IN" sz="3400" dirty="0"/>
              <a:t>Accountability and Measurable Results</a:t>
            </a:r>
          </a:p>
        </p:txBody>
      </p:sp>
      <p:sp>
        <p:nvSpPr>
          <p:cNvPr id="3" name="Content Placeholder 2">
            <a:extLst>
              <a:ext uri="{FF2B5EF4-FFF2-40B4-BE49-F238E27FC236}">
                <a16:creationId xmlns:a16="http://schemas.microsoft.com/office/drawing/2014/main" id="{D2538FD9-F5FC-42F0-85E2-0516577BFCFC}"/>
              </a:ext>
            </a:extLst>
          </p:cNvPr>
          <p:cNvSpPr>
            <a:spLocks noGrp="1"/>
          </p:cNvSpPr>
          <p:nvPr>
            <p:ph sz="quarter" idx="13"/>
          </p:nvPr>
        </p:nvSpPr>
        <p:spPr/>
        <p:txBody>
          <a:bodyPr/>
          <a:lstStyle/>
          <a:p>
            <a:r>
              <a:rPr lang="en-IN" dirty="0"/>
              <a:t>Company leaders expect tangible outcomes</a:t>
            </a:r>
          </a:p>
          <a:p>
            <a:r>
              <a:rPr lang="en-IN" dirty="0"/>
              <a:t>Effort led by C</a:t>
            </a:r>
            <a:r>
              <a:rPr lang="en-IN" sz="100" dirty="0"/>
              <a:t> </a:t>
            </a:r>
            <a:r>
              <a:rPr lang="en-IN" dirty="0"/>
              <a:t>E</a:t>
            </a:r>
            <a:r>
              <a:rPr lang="en-IN" sz="100" dirty="0"/>
              <a:t> </a:t>
            </a:r>
            <a:r>
              <a:rPr lang="en-IN" dirty="0" err="1"/>
              <a:t>Os</a:t>
            </a:r>
            <a:r>
              <a:rPr lang="en-IN" dirty="0"/>
              <a:t>, C</a:t>
            </a:r>
            <a:r>
              <a:rPr lang="en-IN" sz="100" dirty="0"/>
              <a:t> </a:t>
            </a:r>
            <a:r>
              <a:rPr lang="en-IN" dirty="0"/>
              <a:t>F</a:t>
            </a:r>
            <a:r>
              <a:rPr lang="en-IN" sz="100" dirty="0"/>
              <a:t> </a:t>
            </a:r>
            <a:r>
              <a:rPr lang="en-IN" dirty="0" err="1"/>
              <a:t>Os</a:t>
            </a:r>
            <a:r>
              <a:rPr lang="en-IN" dirty="0"/>
              <a:t>, and C</a:t>
            </a:r>
            <a:r>
              <a:rPr lang="en-IN" sz="100" dirty="0"/>
              <a:t> </a:t>
            </a:r>
            <a:r>
              <a:rPr lang="en-IN" dirty="0"/>
              <a:t>M</a:t>
            </a:r>
            <a:r>
              <a:rPr lang="en-IN" sz="100" dirty="0"/>
              <a:t> </a:t>
            </a:r>
            <a:r>
              <a:rPr lang="en-IN" dirty="0" err="1"/>
              <a:t>Os</a:t>
            </a:r>
            <a:endParaRPr lang="en-IN" dirty="0"/>
          </a:p>
          <a:p>
            <a:r>
              <a:rPr lang="en-IN" dirty="0"/>
              <a:t>Advertising agencies expected to deliver results</a:t>
            </a:r>
          </a:p>
          <a:p>
            <a:r>
              <a:rPr lang="en-IN" dirty="0"/>
              <a:t>Emerging social media changes communication</a:t>
            </a:r>
          </a:p>
          <a:p>
            <a:r>
              <a:rPr lang="en-IN" dirty="0"/>
              <a:t>Emerging alternative methods and media</a:t>
            </a:r>
          </a:p>
          <a:p>
            <a:r>
              <a:rPr lang="en-IN" dirty="0"/>
              <a:t>Less reliance on television and other mass media</a:t>
            </a:r>
          </a:p>
        </p:txBody>
      </p:sp>
    </p:spTree>
    <p:extLst>
      <p:ext uri="{BB962C8B-B14F-4D97-AF65-F5344CB8AC3E}">
        <p14:creationId xmlns:p14="http://schemas.microsoft.com/office/powerpoint/2010/main" val="2181466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A8E4C-3679-4C00-80B3-08785878E32C}"/>
              </a:ext>
            </a:extLst>
          </p:cNvPr>
          <p:cNvSpPr>
            <a:spLocks noGrp="1"/>
          </p:cNvSpPr>
          <p:nvPr>
            <p:ph type="title"/>
          </p:nvPr>
        </p:nvSpPr>
        <p:spPr/>
        <p:txBody>
          <a:bodyPr/>
          <a:lstStyle/>
          <a:p>
            <a:r>
              <a:rPr lang="en-IN" dirty="0"/>
              <a:t>Mobile Marketing</a:t>
            </a:r>
          </a:p>
        </p:txBody>
      </p:sp>
      <p:sp>
        <p:nvSpPr>
          <p:cNvPr id="3" name="Content Placeholder 2">
            <a:extLst>
              <a:ext uri="{FF2B5EF4-FFF2-40B4-BE49-F238E27FC236}">
                <a16:creationId xmlns:a16="http://schemas.microsoft.com/office/drawing/2014/main" id="{986C36CD-0AC8-457A-9EEA-C2D68AA89B82}"/>
              </a:ext>
            </a:extLst>
          </p:cNvPr>
          <p:cNvSpPr>
            <a:spLocks noGrp="1"/>
          </p:cNvSpPr>
          <p:nvPr>
            <p:ph sz="quarter" idx="13"/>
          </p:nvPr>
        </p:nvSpPr>
        <p:spPr/>
        <p:txBody>
          <a:bodyPr/>
          <a:lstStyle/>
          <a:p>
            <a:r>
              <a:rPr lang="en-IN" dirty="0"/>
              <a:t>Includes smartphones, tablets, text messaging</a:t>
            </a:r>
          </a:p>
          <a:p>
            <a:r>
              <a:rPr lang="en-IN" dirty="0"/>
              <a:t>Can create an emotional experience with the brand</a:t>
            </a:r>
          </a:p>
          <a:p>
            <a:r>
              <a:rPr lang="en-IN" dirty="0"/>
              <a:t>Many companies have moved traditional media dollars to digital media</a:t>
            </a:r>
          </a:p>
          <a:p>
            <a:r>
              <a:rPr lang="en-IN" dirty="0"/>
              <a:t>Social media, digital channels give consumers access to information on companies, products, and brands</a:t>
            </a:r>
          </a:p>
        </p:txBody>
      </p:sp>
    </p:spTree>
    <p:extLst>
      <p:ext uri="{BB962C8B-B14F-4D97-AF65-F5344CB8AC3E}">
        <p14:creationId xmlns:p14="http://schemas.microsoft.com/office/powerpoint/2010/main" val="1982058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632D-1BD6-4EB2-AC86-004B73B2B1DE}"/>
              </a:ext>
            </a:extLst>
          </p:cNvPr>
          <p:cNvSpPr>
            <a:spLocks noGrp="1"/>
          </p:cNvSpPr>
          <p:nvPr>
            <p:ph type="title"/>
          </p:nvPr>
        </p:nvSpPr>
        <p:spPr/>
        <p:txBody>
          <a:bodyPr/>
          <a:lstStyle/>
          <a:p>
            <a:r>
              <a:rPr lang="en-IN" dirty="0"/>
              <a:t>Questions to Consider </a:t>
            </a:r>
            <a:r>
              <a:rPr lang="en-IN" sz="2000" b="0" dirty="0"/>
              <a:t>(2 of 2)</a:t>
            </a:r>
          </a:p>
        </p:txBody>
      </p:sp>
      <p:sp>
        <p:nvSpPr>
          <p:cNvPr id="3" name="Content Placeholder 2">
            <a:extLst>
              <a:ext uri="{FF2B5EF4-FFF2-40B4-BE49-F238E27FC236}">
                <a16:creationId xmlns:a16="http://schemas.microsoft.com/office/drawing/2014/main" id="{0CFFF307-AA54-45EB-825C-100E4EDA9311}"/>
              </a:ext>
            </a:extLst>
          </p:cNvPr>
          <p:cNvSpPr>
            <a:spLocks noGrp="1"/>
          </p:cNvSpPr>
          <p:nvPr>
            <p:ph sz="quarter" idx="13"/>
          </p:nvPr>
        </p:nvSpPr>
        <p:spPr/>
        <p:txBody>
          <a:bodyPr/>
          <a:lstStyle/>
          <a:p>
            <a:r>
              <a:rPr lang="en-IN" dirty="0"/>
              <a:t>What are some of your best or worst mobile marketing experiences as a consumer?</a:t>
            </a:r>
          </a:p>
          <a:p>
            <a:r>
              <a:rPr lang="en-IN" dirty="0"/>
              <a:t>In your opinion, which brands do the best job of reaching you with relevant messages wherever you are?</a:t>
            </a:r>
          </a:p>
        </p:txBody>
      </p:sp>
    </p:spTree>
    <p:extLst>
      <p:ext uri="{BB962C8B-B14F-4D97-AF65-F5344CB8AC3E}">
        <p14:creationId xmlns:p14="http://schemas.microsoft.com/office/powerpoint/2010/main" val="1253639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09C52-2C37-4CF4-8BF3-D049B1A0EA89}"/>
              </a:ext>
            </a:extLst>
          </p:cNvPr>
          <p:cNvSpPr>
            <a:spLocks noGrp="1"/>
          </p:cNvSpPr>
          <p:nvPr>
            <p:ph type="title"/>
          </p:nvPr>
        </p:nvSpPr>
        <p:spPr/>
        <p:txBody>
          <a:bodyPr/>
          <a:lstStyle/>
          <a:p>
            <a:r>
              <a:rPr lang="en-IN" dirty="0"/>
              <a:t>Integration of Media Platforms</a:t>
            </a:r>
          </a:p>
        </p:txBody>
      </p:sp>
      <p:sp>
        <p:nvSpPr>
          <p:cNvPr id="3" name="Content Placeholder 2">
            <a:extLst>
              <a:ext uri="{FF2B5EF4-FFF2-40B4-BE49-F238E27FC236}">
                <a16:creationId xmlns:a16="http://schemas.microsoft.com/office/drawing/2014/main" id="{4E8F6400-0E41-4BBF-A7A7-01B8F74A3967}"/>
              </a:ext>
            </a:extLst>
          </p:cNvPr>
          <p:cNvSpPr>
            <a:spLocks noGrp="1"/>
          </p:cNvSpPr>
          <p:nvPr>
            <p:ph sz="quarter" idx="13"/>
          </p:nvPr>
        </p:nvSpPr>
        <p:spPr>
          <a:xfrm>
            <a:off x="457200" y="1556326"/>
            <a:ext cx="8229600" cy="4631113"/>
          </a:xfrm>
        </p:spPr>
        <p:txBody>
          <a:bodyPr/>
          <a:lstStyle/>
          <a:p>
            <a:r>
              <a:rPr lang="en-IN" dirty="0"/>
              <a:t>Consumers integrate platforms</a:t>
            </a:r>
          </a:p>
          <a:p>
            <a:pPr lvl="1"/>
            <a:r>
              <a:rPr lang="en-IN" dirty="0"/>
              <a:t>More than 5 hours per day on non-television screens</a:t>
            </a:r>
          </a:p>
          <a:p>
            <a:pPr lvl="1"/>
            <a:r>
              <a:rPr lang="en-IN" dirty="0"/>
              <a:t>As much as 10 hours per day combined with television</a:t>
            </a:r>
          </a:p>
          <a:p>
            <a:r>
              <a:rPr lang="en-IN" dirty="0"/>
              <a:t>Ways consumers integrate media formats:</a:t>
            </a:r>
          </a:p>
          <a:p>
            <a:pPr lvl="1"/>
            <a:r>
              <a:rPr lang="en-IN" dirty="0"/>
              <a:t>Content grazing</a:t>
            </a:r>
          </a:p>
          <a:p>
            <a:pPr lvl="1"/>
            <a:r>
              <a:rPr lang="en-IN" dirty="0"/>
              <a:t>Investigative spider-webbing</a:t>
            </a:r>
          </a:p>
          <a:p>
            <a:pPr lvl="1"/>
            <a:r>
              <a:rPr lang="en-IN" dirty="0"/>
              <a:t>Quantum journey</a:t>
            </a:r>
          </a:p>
          <a:p>
            <a:pPr lvl="1"/>
            <a:r>
              <a:rPr lang="en-IN" dirty="0"/>
              <a:t>Social spider-webbing</a:t>
            </a:r>
          </a:p>
        </p:txBody>
      </p:sp>
    </p:spTree>
    <p:extLst>
      <p:ext uri="{BB962C8B-B14F-4D97-AF65-F5344CB8AC3E}">
        <p14:creationId xmlns:p14="http://schemas.microsoft.com/office/powerpoint/2010/main" val="25735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9CCCC-135D-4B3C-B31F-255C0C5B5D92}"/>
              </a:ext>
            </a:extLst>
          </p:cNvPr>
          <p:cNvSpPr>
            <a:spLocks noGrp="1"/>
          </p:cNvSpPr>
          <p:nvPr>
            <p:ph type="title"/>
          </p:nvPr>
        </p:nvSpPr>
        <p:spPr/>
        <p:txBody>
          <a:bodyPr/>
          <a:lstStyle/>
          <a:p>
            <a:r>
              <a:rPr lang="en-IN" sz="3200" dirty="0"/>
              <a:t>Figure 1.6: Pathways Consumers Use to Interact across Media Devices</a:t>
            </a:r>
          </a:p>
        </p:txBody>
      </p:sp>
      <p:pic>
        <p:nvPicPr>
          <p:cNvPr id="5" name="Content Placeholder 4" descr="A bar graph shows the pathways consumers use to interact across media devices. For long description in Notes pane, press F6.">
            <a:extLst>
              <a:ext uri="{FF2B5EF4-FFF2-40B4-BE49-F238E27FC236}">
                <a16:creationId xmlns:a16="http://schemas.microsoft.com/office/drawing/2014/main" id="{59C242D0-AC77-4978-A31E-5A130E8DEE92}"/>
              </a:ext>
            </a:extLst>
          </p:cNvPr>
          <p:cNvPicPr>
            <a:picLocks noGrp="1" noChangeAspect="1"/>
          </p:cNvPicPr>
          <p:nvPr>
            <p:ph sz="quarter" idx="13"/>
          </p:nvPr>
        </p:nvPicPr>
        <p:blipFill>
          <a:blip r:embed="rId3"/>
          <a:stretch>
            <a:fillRect/>
          </a:stretch>
        </p:blipFill>
        <p:spPr>
          <a:xfrm>
            <a:off x="1249001" y="1554163"/>
            <a:ext cx="6649173" cy="4664075"/>
          </a:xfrm>
          <a:prstGeom prst="rect">
            <a:avLst/>
          </a:prstGeom>
        </p:spPr>
      </p:pic>
    </p:spTree>
    <p:extLst>
      <p:ext uri="{BB962C8B-B14F-4D97-AF65-F5344CB8AC3E}">
        <p14:creationId xmlns:p14="http://schemas.microsoft.com/office/powerpoint/2010/main" val="4187094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989B4-01BA-4997-B9EA-D63444C21A49}"/>
              </a:ext>
            </a:extLst>
          </p:cNvPr>
          <p:cNvSpPr>
            <a:spLocks noGrp="1"/>
          </p:cNvSpPr>
          <p:nvPr>
            <p:ph type="title"/>
          </p:nvPr>
        </p:nvSpPr>
        <p:spPr/>
        <p:txBody>
          <a:bodyPr/>
          <a:lstStyle/>
          <a:p>
            <a:r>
              <a:rPr lang="en-IN" dirty="0"/>
              <a:t>Changes in Channel Power</a:t>
            </a:r>
          </a:p>
        </p:txBody>
      </p:sp>
      <p:sp>
        <p:nvSpPr>
          <p:cNvPr id="3" name="Content Placeholder 2">
            <a:extLst>
              <a:ext uri="{FF2B5EF4-FFF2-40B4-BE49-F238E27FC236}">
                <a16:creationId xmlns:a16="http://schemas.microsoft.com/office/drawing/2014/main" id="{131B5073-3FD6-490E-B711-41B0F12475A6}"/>
              </a:ext>
            </a:extLst>
          </p:cNvPr>
          <p:cNvSpPr>
            <a:spLocks noGrp="1"/>
          </p:cNvSpPr>
          <p:nvPr>
            <p:ph sz="quarter" idx="13"/>
          </p:nvPr>
        </p:nvSpPr>
        <p:spPr/>
        <p:txBody>
          <a:bodyPr/>
          <a:lstStyle/>
          <a:p>
            <a:r>
              <a:rPr lang="en-IN" dirty="0"/>
              <a:t>Retailers</a:t>
            </a:r>
          </a:p>
          <a:p>
            <a:pPr lvl="1"/>
            <a:r>
              <a:rPr lang="en-IN" dirty="0"/>
              <a:t>Control channel</a:t>
            </a:r>
          </a:p>
          <a:p>
            <a:pPr lvl="1"/>
            <a:r>
              <a:rPr lang="en-IN" dirty="0"/>
              <a:t>Control shelf space</a:t>
            </a:r>
          </a:p>
          <a:p>
            <a:pPr lvl="1"/>
            <a:r>
              <a:rPr lang="en-IN" dirty="0"/>
              <a:t>Have purchase data</a:t>
            </a:r>
          </a:p>
          <a:p>
            <a:pPr lvl="1"/>
            <a:r>
              <a:rPr lang="en-IN" dirty="0"/>
              <a:t>Determine products and brands on shelves</a:t>
            </a:r>
          </a:p>
          <a:p>
            <a:r>
              <a:rPr lang="en-IN" dirty="0"/>
              <a:t>Consumers</a:t>
            </a:r>
          </a:p>
          <a:p>
            <a:pPr lvl="1"/>
            <a:r>
              <a:rPr lang="en-IN" dirty="0"/>
              <a:t>Internet shifts power to consumers</a:t>
            </a:r>
          </a:p>
          <a:p>
            <a:pPr lvl="1"/>
            <a:r>
              <a:rPr lang="en-IN" dirty="0"/>
              <a:t>Multiple methods of making purchases</a:t>
            </a:r>
          </a:p>
        </p:txBody>
      </p:sp>
    </p:spTree>
    <p:extLst>
      <p:ext uri="{BB962C8B-B14F-4D97-AF65-F5344CB8AC3E}">
        <p14:creationId xmlns:p14="http://schemas.microsoft.com/office/powerpoint/2010/main" val="1699238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Chapter Objectives</a:t>
            </a:r>
          </a:p>
        </p:txBody>
      </p:sp>
      <p:sp>
        <p:nvSpPr>
          <p:cNvPr id="3" name="Content Placeholder 2"/>
          <p:cNvSpPr>
            <a:spLocks noGrp="1"/>
          </p:cNvSpPr>
          <p:nvPr>
            <p:ph sz="quarter" idx="13"/>
          </p:nvPr>
        </p:nvSpPr>
        <p:spPr/>
        <p:txBody>
          <a:bodyPr/>
          <a:lstStyle/>
          <a:p>
            <a:pPr marL="432" indent="0">
              <a:buNone/>
            </a:pPr>
            <a:r>
              <a:rPr lang="en-IN" dirty="0"/>
              <a:t>How does communication take place?</a:t>
            </a:r>
          </a:p>
          <a:p>
            <a:pPr marL="432" indent="0">
              <a:buNone/>
            </a:pPr>
            <a:r>
              <a:rPr lang="en-IN" b="1" dirty="0">
                <a:solidFill>
                  <a:srgbClr val="007FA3"/>
                </a:solidFill>
              </a:rPr>
              <a:t>1.2</a:t>
            </a:r>
            <a:r>
              <a:rPr lang="en-IN" dirty="0"/>
              <a:t> What is an integrated marketing communications program?</a:t>
            </a:r>
          </a:p>
          <a:p>
            <a:pPr marL="432" indent="0">
              <a:buNone/>
            </a:pPr>
            <a:r>
              <a:rPr lang="en-IN" b="1" dirty="0">
                <a:solidFill>
                  <a:srgbClr val="007FA3"/>
                </a:solidFill>
              </a:rPr>
              <a:t>1.3</a:t>
            </a:r>
            <a:r>
              <a:rPr lang="en-IN" dirty="0"/>
              <a:t> Which trends are affecting marketing communications?</a:t>
            </a:r>
          </a:p>
          <a:p>
            <a:pPr marL="432" indent="0">
              <a:buNone/>
            </a:pPr>
            <a:r>
              <a:rPr lang="en-IN" b="1" dirty="0">
                <a:solidFill>
                  <a:srgbClr val="007FA3"/>
                </a:solidFill>
              </a:rPr>
              <a:t>1.4</a:t>
            </a:r>
            <a:r>
              <a:rPr lang="en-IN" dirty="0"/>
              <a:t> What are the components of an integrated marketing communications program?</a:t>
            </a:r>
          </a:p>
          <a:p>
            <a:pPr marL="432" indent="0">
              <a:buNone/>
            </a:pPr>
            <a:r>
              <a:rPr lang="en-IN" b="1" dirty="0">
                <a:solidFill>
                  <a:srgbClr val="007FA3"/>
                </a:solidFill>
              </a:rPr>
              <a:t>1.5</a:t>
            </a:r>
            <a:r>
              <a:rPr lang="en-IN" dirty="0"/>
              <a:t> What is meant by </a:t>
            </a:r>
            <a:r>
              <a:rPr lang="en-IN" b="1" dirty="0"/>
              <a:t>G</a:t>
            </a:r>
            <a:r>
              <a:rPr lang="en-IN" sz="100" b="1" dirty="0"/>
              <a:t> </a:t>
            </a:r>
            <a:r>
              <a:rPr lang="en-IN" b="1" dirty="0"/>
              <a:t>I</a:t>
            </a:r>
            <a:r>
              <a:rPr lang="en-IN" sz="100" b="1" dirty="0"/>
              <a:t> </a:t>
            </a:r>
            <a:r>
              <a:rPr lang="en-IN" b="1" dirty="0"/>
              <a:t>M</a:t>
            </a:r>
            <a:r>
              <a:rPr lang="en-IN" sz="100" b="1" dirty="0"/>
              <a:t> </a:t>
            </a:r>
            <a:r>
              <a:rPr lang="en-IN" b="1" dirty="0"/>
              <a:t>C</a:t>
            </a:r>
            <a:r>
              <a:rPr lang="en-IN" dirty="0"/>
              <a:t>?</a:t>
            </a:r>
          </a:p>
        </p:txBody>
      </p:sp>
    </p:spTree>
    <p:extLst>
      <p:ext uri="{BB962C8B-B14F-4D97-AF65-F5344CB8AC3E}">
        <p14:creationId xmlns:p14="http://schemas.microsoft.com/office/powerpoint/2010/main" val="3452098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AF3FD-8F15-4723-A04C-1CE3330B4AE9}"/>
              </a:ext>
            </a:extLst>
          </p:cNvPr>
          <p:cNvSpPr>
            <a:spLocks noGrp="1"/>
          </p:cNvSpPr>
          <p:nvPr>
            <p:ph type="title"/>
          </p:nvPr>
        </p:nvSpPr>
        <p:spPr/>
        <p:txBody>
          <a:bodyPr/>
          <a:lstStyle/>
          <a:p>
            <a:r>
              <a:rPr lang="en-IN" dirty="0"/>
              <a:t>Increases in Global Competition</a:t>
            </a:r>
          </a:p>
        </p:txBody>
      </p:sp>
      <p:sp>
        <p:nvSpPr>
          <p:cNvPr id="3" name="Content Placeholder 2">
            <a:extLst>
              <a:ext uri="{FF2B5EF4-FFF2-40B4-BE49-F238E27FC236}">
                <a16:creationId xmlns:a16="http://schemas.microsoft.com/office/drawing/2014/main" id="{C6D6DD6F-6ADF-4DD6-9EF5-3407E9033C4A}"/>
              </a:ext>
            </a:extLst>
          </p:cNvPr>
          <p:cNvSpPr>
            <a:spLocks noGrp="1"/>
          </p:cNvSpPr>
          <p:nvPr>
            <p:ph sz="quarter" idx="13"/>
          </p:nvPr>
        </p:nvSpPr>
        <p:spPr>
          <a:xfrm>
            <a:off x="457200" y="1552574"/>
            <a:ext cx="3991970" cy="4772025"/>
          </a:xfrm>
        </p:spPr>
        <p:txBody>
          <a:bodyPr/>
          <a:lstStyle/>
          <a:p>
            <a:r>
              <a:rPr lang="en-IN" dirty="0"/>
              <a:t>Information technology and communication has changed the marketplace</a:t>
            </a:r>
          </a:p>
          <a:p>
            <a:r>
              <a:rPr lang="en-IN" dirty="0"/>
              <a:t>Products can be purchased from anywhere on the globe</a:t>
            </a:r>
          </a:p>
          <a:p>
            <a:r>
              <a:rPr lang="en-IN" dirty="0"/>
              <a:t>Customers want both low prices and high quality</a:t>
            </a:r>
          </a:p>
          <a:p>
            <a:r>
              <a:rPr lang="en-IN" dirty="0"/>
              <a:t>Manufacturers and retailers must work together</a:t>
            </a:r>
          </a:p>
        </p:txBody>
      </p:sp>
      <p:pic>
        <p:nvPicPr>
          <p:cNvPr id="6" name="Content Placeholder 5" descr="A photo shows two women shopping for clothes, looking at dresses on hangers.">
            <a:extLst>
              <a:ext uri="{FF2B5EF4-FFF2-40B4-BE49-F238E27FC236}">
                <a16:creationId xmlns:a16="http://schemas.microsoft.com/office/drawing/2014/main" id="{918392A2-BCF2-446D-BB17-4CA282536DB2}"/>
              </a:ext>
            </a:extLst>
          </p:cNvPr>
          <p:cNvPicPr>
            <a:picLocks noGrp="1" noChangeAspect="1"/>
          </p:cNvPicPr>
          <p:nvPr>
            <p:ph sz="quarter" idx="14"/>
          </p:nvPr>
        </p:nvPicPr>
        <p:blipFill>
          <a:blip r:embed="rId3"/>
          <a:stretch>
            <a:fillRect/>
          </a:stretch>
        </p:blipFill>
        <p:spPr>
          <a:xfrm>
            <a:off x="4694238" y="2317892"/>
            <a:ext cx="3992562" cy="2908015"/>
          </a:xfrm>
          <a:prstGeom prst="rect">
            <a:avLst/>
          </a:prstGeom>
        </p:spPr>
      </p:pic>
    </p:spTree>
    <p:extLst>
      <p:ext uri="{BB962C8B-B14F-4D97-AF65-F5344CB8AC3E}">
        <p14:creationId xmlns:p14="http://schemas.microsoft.com/office/powerpoint/2010/main" val="497811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87A23-3943-47C9-9C6E-12D132EF2670}"/>
              </a:ext>
            </a:extLst>
          </p:cNvPr>
          <p:cNvSpPr>
            <a:spLocks noGrp="1"/>
          </p:cNvSpPr>
          <p:nvPr>
            <p:ph type="title"/>
          </p:nvPr>
        </p:nvSpPr>
        <p:spPr/>
        <p:txBody>
          <a:bodyPr/>
          <a:lstStyle/>
          <a:p>
            <a:r>
              <a:rPr lang="en-IN" dirty="0"/>
              <a:t>Increases in Brand Parity</a:t>
            </a:r>
          </a:p>
        </p:txBody>
      </p:sp>
      <p:sp>
        <p:nvSpPr>
          <p:cNvPr id="3" name="Content Placeholder 2">
            <a:extLst>
              <a:ext uri="{FF2B5EF4-FFF2-40B4-BE49-F238E27FC236}">
                <a16:creationId xmlns:a16="http://schemas.microsoft.com/office/drawing/2014/main" id="{4987B59F-5E23-46FE-8E26-8E37A6E5D605}"/>
              </a:ext>
            </a:extLst>
          </p:cNvPr>
          <p:cNvSpPr>
            <a:spLocks noGrp="1"/>
          </p:cNvSpPr>
          <p:nvPr>
            <p:ph sz="quarter" idx="13"/>
          </p:nvPr>
        </p:nvSpPr>
        <p:spPr/>
        <p:txBody>
          <a:bodyPr/>
          <a:lstStyle/>
          <a:p>
            <a:r>
              <a:rPr lang="en-IN" dirty="0"/>
              <a:t>Brands viewed as providing identical attributes</a:t>
            </a:r>
          </a:p>
          <a:p>
            <a:r>
              <a:rPr lang="en-IN" dirty="0"/>
              <a:t>Shoppers select from a group of brands</a:t>
            </a:r>
          </a:p>
          <a:p>
            <a:r>
              <a:rPr lang="en-IN" dirty="0"/>
              <a:t>Quality and characteristics less important</a:t>
            </a:r>
          </a:p>
          <a:p>
            <a:r>
              <a:rPr lang="en-IN" dirty="0"/>
              <a:t>Price more important</a:t>
            </a:r>
          </a:p>
          <a:p>
            <a:r>
              <a:rPr lang="en-IN" dirty="0"/>
              <a:t>Decline in brand loyalty</a:t>
            </a:r>
          </a:p>
        </p:txBody>
      </p:sp>
    </p:spTree>
    <p:extLst>
      <p:ext uri="{BB962C8B-B14F-4D97-AF65-F5344CB8AC3E}">
        <p14:creationId xmlns:p14="http://schemas.microsoft.com/office/powerpoint/2010/main" val="3376937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B6DA2-D912-435A-8A70-6D89542C4BCC}"/>
              </a:ext>
            </a:extLst>
          </p:cNvPr>
          <p:cNvSpPr>
            <a:spLocks noGrp="1"/>
          </p:cNvSpPr>
          <p:nvPr>
            <p:ph type="title"/>
          </p:nvPr>
        </p:nvSpPr>
        <p:spPr/>
        <p:txBody>
          <a:bodyPr/>
          <a:lstStyle/>
          <a:p>
            <a:r>
              <a:rPr lang="en-IN" sz="3200" dirty="0"/>
              <a:t>Emphasis on Customer Engagement </a:t>
            </a:r>
            <a:r>
              <a:rPr lang="en-IN" sz="2000" b="0" dirty="0"/>
              <a:t>(1 of 2)</a:t>
            </a:r>
          </a:p>
        </p:txBody>
      </p:sp>
      <p:sp>
        <p:nvSpPr>
          <p:cNvPr id="3" name="Content Placeholder 2">
            <a:extLst>
              <a:ext uri="{FF2B5EF4-FFF2-40B4-BE49-F238E27FC236}">
                <a16:creationId xmlns:a16="http://schemas.microsoft.com/office/drawing/2014/main" id="{8E5A2D3D-C3AB-473C-8D98-4D7083B7C99B}"/>
              </a:ext>
            </a:extLst>
          </p:cNvPr>
          <p:cNvSpPr>
            <a:spLocks noGrp="1"/>
          </p:cNvSpPr>
          <p:nvPr>
            <p:ph sz="quarter" idx="13"/>
          </p:nvPr>
        </p:nvSpPr>
        <p:spPr/>
        <p:txBody>
          <a:bodyPr/>
          <a:lstStyle/>
          <a:p>
            <a:r>
              <a:rPr lang="en-IN" dirty="0"/>
              <a:t>Marketers seek to engage customers with the brand at every contact point</a:t>
            </a:r>
          </a:p>
          <a:p>
            <a:r>
              <a:rPr lang="en-IN" dirty="0"/>
              <a:t>Digital and social media now part of total integrated marketing approach</a:t>
            </a:r>
          </a:p>
          <a:p>
            <a:r>
              <a:rPr lang="en-IN" dirty="0"/>
              <a:t>Two-way communication is key</a:t>
            </a:r>
          </a:p>
          <a:p>
            <a:r>
              <a:rPr lang="en-IN" dirty="0"/>
              <a:t>Firms strive to develop emotional commitment</a:t>
            </a:r>
          </a:p>
        </p:txBody>
      </p:sp>
    </p:spTree>
    <p:extLst>
      <p:ext uri="{BB962C8B-B14F-4D97-AF65-F5344CB8AC3E}">
        <p14:creationId xmlns:p14="http://schemas.microsoft.com/office/powerpoint/2010/main" val="2859563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6376B-3DA1-407D-BAAC-7C7E283527A9}"/>
              </a:ext>
            </a:extLst>
          </p:cNvPr>
          <p:cNvSpPr>
            <a:spLocks noGrp="1"/>
          </p:cNvSpPr>
          <p:nvPr>
            <p:ph type="title"/>
          </p:nvPr>
        </p:nvSpPr>
        <p:spPr/>
        <p:txBody>
          <a:bodyPr/>
          <a:lstStyle/>
          <a:p>
            <a:r>
              <a:rPr lang="en-IN" sz="3200" dirty="0"/>
              <a:t>Emphasis on Customer Engagement </a:t>
            </a:r>
            <a:r>
              <a:rPr lang="en-IN" sz="2000" b="0" dirty="0"/>
              <a:t>(2 of 2)</a:t>
            </a:r>
          </a:p>
        </p:txBody>
      </p:sp>
      <p:sp>
        <p:nvSpPr>
          <p:cNvPr id="3" name="Content Placeholder 2">
            <a:extLst>
              <a:ext uri="{FF2B5EF4-FFF2-40B4-BE49-F238E27FC236}">
                <a16:creationId xmlns:a16="http://schemas.microsoft.com/office/drawing/2014/main" id="{8F9477B0-731C-4FC7-9F67-8F648F01633A}"/>
              </a:ext>
            </a:extLst>
          </p:cNvPr>
          <p:cNvSpPr>
            <a:spLocks noGrp="1"/>
          </p:cNvSpPr>
          <p:nvPr>
            <p:ph sz="quarter" idx="13"/>
          </p:nvPr>
        </p:nvSpPr>
        <p:spPr>
          <a:xfrm>
            <a:off x="457200" y="1552575"/>
            <a:ext cx="3991970" cy="2260668"/>
          </a:xfrm>
        </p:spPr>
        <p:txBody>
          <a:bodyPr/>
          <a:lstStyle/>
          <a:p>
            <a:pPr marL="432" indent="0">
              <a:buNone/>
            </a:pPr>
            <a:r>
              <a:rPr lang="en-IN" dirty="0"/>
              <a:t>Customer engagement remains important in times of disaster.</a:t>
            </a:r>
          </a:p>
        </p:txBody>
      </p:sp>
      <p:pic>
        <p:nvPicPr>
          <p:cNvPr id="6" name="Content Placeholder 5" descr="An advertisement for the Joplin area chamber of commerce foundation shows a residential area after a natural disaster, with streets of destroyed homes in rubble on May 22, 2011 and then today's appearance still with piles of rubble, with captions below. For long description in Notes pane, press F6.">
            <a:extLst>
              <a:ext uri="{FF2B5EF4-FFF2-40B4-BE49-F238E27FC236}">
                <a16:creationId xmlns:a16="http://schemas.microsoft.com/office/drawing/2014/main" id="{5B478761-D57B-4C7A-854C-DA200B1CB593}"/>
              </a:ext>
            </a:extLst>
          </p:cNvPr>
          <p:cNvPicPr>
            <a:picLocks noGrp="1" noChangeAspect="1"/>
          </p:cNvPicPr>
          <p:nvPr>
            <p:ph sz="quarter" idx="14"/>
          </p:nvPr>
        </p:nvPicPr>
        <p:blipFill>
          <a:blip r:embed="rId3"/>
          <a:stretch>
            <a:fillRect/>
          </a:stretch>
        </p:blipFill>
        <p:spPr>
          <a:xfrm>
            <a:off x="5092379" y="1552575"/>
            <a:ext cx="3196279" cy="4438650"/>
          </a:xfrm>
          <a:prstGeom prst="rect">
            <a:avLst/>
          </a:prstGeom>
        </p:spPr>
      </p:pic>
    </p:spTree>
    <p:extLst>
      <p:ext uri="{BB962C8B-B14F-4D97-AF65-F5344CB8AC3E}">
        <p14:creationId xmlns:p14="http://schemas.microsoft.com/office/powerpoint/2010/main" val="435426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30AF-62EB-4927-996F-03AB1C771DF4}"/>
              </a:ext>
            </a:extLst>
          </p:cNvPr>
          <p:cNvSpPr>
            <a:spLocks noGrp="1"/>
          </p:cNvSpPr>
          <p:nvPr>
            <p:ph type="title"/>
          </p:nvPr>
        </p:nvSpPr>
        <p:spPr/>
        <p:txBody>
          <a:bodyPr/>
          <a:lstStyle/>
          <a:p>
            <a:r>
              <a:rPr lang="en-IN" dirty="0"/>
              <a:t>Focus on Convenience</a:t>
            </a:r>
          </a:p>
        </p:txBody>
      </p:sp>
      <p:sp>
        <p:nvSpPr>
          <p:cNvPr id="3" name="Content Placeholder 2">
            <a:extLst>
              <a:ext uri="{FF2B5EF4-FFF2-40B4-BE49-F238E27FC236}">
                <a16:creationId xmlns:a16="http://schemas.microsoft.com/office/drawing/2014/main" id="{F98F969A-E31E-4D84-A59C-90D0D4909816}"/>
              </a:ext>
            </a:extLst>
          </p:cNvPr>
          <p:cNvSpPr>
            <a:spLocks noGrp="1"/>
          </p:cNvSpPr>
          <p:nvPr>
            <p:ph sz="quarter" idx="13"/>
          </p:nvPr>
        </p:nvSpPr>
        <p:spPr/>
        <p:txBody>
          <a:bodyPr/>
          <a:lstStyle/>
          <a:p>
            <a:r>
              <a:rPr lang="en-IN" dirty="0"/>
              <a:t>Consumers value time in new and important ways</a:t>
            </a:r>
          </a:p>
          <a:p>
            <a:r>
              <a:rPr lang="en-IN" dirty="0"/>
              <a:t>Emphasis on making purchases quick and simple</a:t>
            </a:r>
          </a:p>
          <a:p>
            <a:r>
              <a:rPr lang="en-IN" dirty="0"/>
              <a:t>Home delivery systems and store pick-up programs increasing</a:t>
            </a:r>
          </a:p>
          <a:p>
            <a:r>
              <a:rPr lang="en-IN" dirty="0"/>
              <a:t>Many services now made from a consumer’s smartphone or tablet</a:t>
            </a:r>
          </a:p>
        </p:txBody>
      </p:sp>
    </p:spTree>
    <p:extLst>
      <p:ext uri="{BB962C8B-B14F-4D97-AF65-F5344CB8AC3E}">
        <p14:creationId xmlns:p14="http://schemas.microsoft.com/office/powerpoint/2010/main" val="3179631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CD853-DD3A-4BB7-9C04-A0C323237738}"/>
              </a:ext>
            </a:extLst>
          </p:cNvPr>
          <p:cNvSpPr>
            <a:spLocks noGrp="1"/>
          </p:cNvSpPr>
          <p:nvPr>
            <p:ph type="title"/>
          </p:nvPr>
        </p:nvSpPr>
        <p:spPr/>
        <p:txBody>
          <a:bodyPr/>
          <a:lstStyle/>
          <a:p>
            <a:r>
              <a:rPr lang="en-IN" sz="3200" dirty="0"/>
              <a:t>Cause-Related Marketing and Advertising</a:t>
            </a:r>
          </a:p>
        </p:txBody>
      </p:sp>
      <p:pic>
        <p:nvPicPr>
          <p:cNvPr id="6" name="Content Placeholder 5" descr="An advertisement for Walgreens Red Nose day shows a girl washing her hands. The title reads, Every one counts, and the subtitle reads, Help children here and around the world.">
            <a:extLst>
              <a:ext uri="{FF2B5EF4-FFF2-40B4-BE49-F238E27FC236}">
                <a16:creationId xmlns:a16="http://schemas.microsoft.com/office/drawing/2014/main" id="{A87CD19F-EAA6-47FA-A108-B9DC1077BA76}"/>
              </a:ext>
            </a:extLst>
          </p:cNvPr>
          <p:cNvPicPr>
            <a:picLocks noGrp="1" noChangeAspect="1"/>
          </p:cNvPicPr>
          <p:nvPr>
            <p:ph sz="quarter" idx="14"/>
          </p:nvPr>
        </p:nvPicPr>
        <p:blipFill>
          <a:blip r:embed="rId3"/>
          <a:stretch>
            <a:fillRect/>
          </a:stretch>
        </p:blipFill>
        <p:spPr>
          <a:xfrm>
            <a:off x="457200" y="1552575"/>
            <a:ext cx="3605339" cy="4438650"/>
          </a:xfrm>
          <a:prstGeom prst="rect">
            <a:avLst/>
          </a:prstGeom>
        </p:spPr>
      </p:pic>
      <p:sp>
        <p:nvSpPr>
          <p:cNvPr id="3" name="Content Placeholder 2">
            <a:extLst>
              <a:ext uri="{FF2B5EF4-FFF2-40B4-BE49-F238E27FC236}">
                <a16:creationId xmlns:a16="http://schemas.microsoft.com/office/drawing/2014/main" id="{07E248E0-A762-4DFD-A884-50A866DEFDCB}"/>
              </a:ext>
            </a:extLst>
          </p:cNvPr>
          <p:cNvSpPr>
            <a:spLocks noGrp="1"/>
          </p:cNvSpPr>
          <p:nvPr>
            <p:ph sz="quarter" idx="13"/>
          </p:nvPr>
        </p:nvSpPr>
        <p:spPr>
          <a:xfrm>
            <a:off x="4537329" y="1552575"/>
            <a:ext cx="3991970" cy="4438650"/>
          </a:xfrm>
        </p:spPr>
        <p:txBody>
          <a:bodyPr/>
          <a:lstStyle/>
          <a:p>
            <a:r>
              <a:rPr lang="en-IN" dirty="0"/>
              <a:t>More consumers want to buy products attached to socially responsible efforts and causes</a:t>
            </a:r>
          </a:p>
          <a:p>
            <a:r>
              <a:rPr lang="en-IN" dirty="0"/>
              <a:t>This trend greatly increased during the COVID-19 outbreak</a:t>
            </a:r>
          </a:p>
        </p:txBody>
      </p:sp>
    </p:spTree>
    <p:extLst>
      <p:ext uri="{BB962C8B-B14F-4D97-AF65-F5344CB8AC3E}">
        <p14:creationId xmlns:p14="http://schemas.microsoft.com/office/powerpoint/2010/main" val="325196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A88F-9C38-48AC-8F0A-33969B265E3E}"/>
              </a:ext>
            </a:extLst>
          </p:cNvPr>
          <p:cNvSpPr>
            <a:spLocks noGrp="1"/>
          </p:cNvSpPr>
          <p:nvPr>
            <p:ph type="title"/>
          </p:nvPr>
        </p:nvSpPr>
        <p:spPr/>
        <p:txBody>
          <a:bodyPr/>
          <a:lstStyle/>
          <a:p>
            <a:r>
              <a:rPr lang="en-IN" sz="3200" dirty="0"/>
              <a:t>Figure 1.7: Five Reasons Why Integrated Marketing Works</a:t>
            </a:r>
          </a:p>
        </p:txBody>
      </p:sp>
      <p:sp>
        <p:nvSpPr>
          <p:cNvPr id="3" name="Content Placeholder 2">
            <a:extLst>
              <a:ext uri="{FF2B5EF4-FFF2-40B4-BE49-F238E27FC236}">
                <a16:creationId xmlns:a16="http://schemas.microsoft.com/office/drawing/2014/main" id="{79156824-8B1F-44B6-8F7F-481753858E48}"/>
              </a:ext>
            </a:extLst>
          </p:cNvPr>
          <p:cNvSpPr>
            <a:spLocks noGrp="1"/>
          </p:cNvSpPr>
          <p:nvPr>
            <p:ph sz="quarter" idx="13"/>
          </p:nvPr>
        </p:nvSpPr>
        <p:spPr/>
        <p:txBody>
          <a:bodyPr/>
          <a:lstStyle/>
          <a:p>
            <a:pPr marL="432000" indent="-432000">
              <a:buFont typeface="+mj-lt"/>
              <a:buAutoNum type="arabicPeriod"/>
            </a:pPr>
            <a:r>
              <a:rPr lang="en-IN" dirty="0"/>
              <a:t>Unifies strategy and message across channels</a:t>
            </a:r>
          </a:p>
          <a:p>
            <a:pPr marL="432000" indent="-432000">
              <a:buFont typeface="+mj-lt"/>
              <a:buAutoNum type="arabicPeriod"/>
            </a:pPr>
            <a:r>
              <a:rPr lang="en-IN" dirty="0"/>
              <a:t>Streamlines timing</a:t>
            </a:r>
          </a:p>
          <a:p>
            <a:pPr marL="432000" indent="-432000">
              <a:buFont typeface="+mj-lt"/>
              <a:buAutoNum type="arabicPeriod"/>
            </a:pPr>
            <a:r>
              <a:rPr lang="en-IN" dirty="0"/>
              <a:t>Connects with multiple audiences</a:t>
            </a:r>
          </a:p>
          <a:p>
            <a:pPr marL="432000" indent="-432000">
              <a:buFont typeface="+mj-lt"/>
              <a:buAutoNum type="arabicPeriod"/>
            </a:pPr>
            <a:r>
              <a:rPr lang="en-IN" dirty="0"/>
              <a:t>Creates meaningful insights</a:t>
            </a:r>
          </a:p>
          <a:p>
            <a:pPr marL="432000" indent="-432000">
              <a:buFont typeface="+mj-lt"/>
              <a:buAutoNum type="arabicPeriod"/>
            </a:pPr>
            <a:r>
              <a:rPr lang="en-IN" dirty="0"/>
              <a:t>Maximizes impact</a:t>
            </a:r>
          </a:p>
        </p:txBody>
      </p:sp>
    </p:spTree>
    <p:extLst>
      <p:ext uri="{BB962C8B-B14F-4D97-AF65-F5344CB8AC3E}">
        <p14:creationId xmlns:p14="http://schemas.microsoft.com/office/powerpoint/2010/main" val="2039661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D01FC-75FE-4532-A574-9B48167B1B56}"/>
              </a:ext>
            </a:extLst>
          </p:cNvPr>
          <p:cNvSpPr>
            <a:spLocks noGrp="1"/>
          </p:cNvSpPr>
          <p:nvPr>
            <p:ph type="title"/>
          </p:nvPr>
        </p:nvSpPr>
        <p:spPr/>
        <p:txBody>
          <a:bodyPr/>
          <a:lstStyle/>
          <a:p>
            <a:r>
              <a:rPr lang="en-IN" dirty="0"/>
              <a:t>Figure 1.8: Overview of I</a:t>
            </a:r>
            <a:r>
              <a:rPr lang="en-IN" sz="100" dirty="0"/>
              <a:t> </a:t>
            </a:r>
            <a:r>
              <a:rPr lang="en-IN" dirty="0"/>
              <a:t>M</a:t>
            </a:r>
            <a:r>
              <a:rPr lang="en-IN" sz="100" dirty="0"/>
              <a:t> </a:t>
            </a:r>
            <a:r>
              <a:rPr lang="en-IN" dirty="0"/>
              <a:t>C Text</a:t>
            </a:r>
          </a:p>
        </p:txBody>
      </p:sp>
      <p:pic>
        <p:nvPicPr>
          <p:cNvPr id="7" name="Content Placeholder 6" descr="A pyramid diagram showing an overview of Integrated marketing communications. For long description in Notes pane, press F6.">
            <a:extLst>
              <a:ext uri="{FF2B5EF4-FFF2-40B4-BE49-F238E27FC236}">
                <a16:creationId xmlns:a16="http://schemas.microsoft.com/office/drawing/2014/main" id="{E569084C-45CA-4ECE-A3C6-34DA3148CCA4}"/>
              </a:ext>
            </a:extLst>
          </p:cNvPr>
          <p:cNvPicPr>
            <a:picLocks noGrp="1" noChangeAspect="1"/>
          </p:cNvPicPr>
          <p:nvPr>
            <p:ph sz="quarter" idx="13"/>
          </p:nvPr>
        </p:nvPicPr>
        <p:blipFill>
          <a:blip r:embed="rId3"/>
          <a:stretch>
            <a:fillRect/>
          </a:stretch>
        </p:blipFill>
        <p:spPr>
          <a:xfrm>
            <a:off x="917713" y="1554163"/>
            <a:ext cx="7311749" cy="4664075"/>
          </a:xfrm>
        </p:spPr>
      </p:pic>
    </p:spTree>
    <p:extLst>
      <p:ext uri="{BB962C8B-B14F-4D97-AF65-F5344CB8AC3E}">
        <p14:creationId xmlns:p14="http://schemas.microsoft.com/office/powerpoint/2010/main" val="3434864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C73C0-3C14-4007-B627-297F629EDC46}"/>
              </a:ext>
            </a:extLst>
          </p:cNvPr>
          <p:cNvSpPr>
            <a:spLocks noGrp="1"/>
          </p:cNvSpPr>
          <p:nvPr>
            <p:ph type="title"/>
          </p:nvPr>
        </p:nvSpPr>
        <p:spPr/>
        <p:txBody>
          <a:bodyPr/>
          <a:lstStyle/>
          <a:p>
            <a:r>
              <a:rPr lang="en-IN" dirty="0"/>
              <a:t>International Implications</a:t>
            </a:r>
          </a:p>
        </p:txBody>
      </p:sp>
      <p:sp>
        <p:nvSpPr>
          <p:cNvPr id="3" name="Content Placeholder 2">
            <a:extLst>
              <a:ext uri="{FF2B5EF4-FFF2-40B4-BE49-F238E27FC236}">
                <a16:creationId xmlns:a16="http://schemas.microsoft.com/office/drawing/2014/main" id="{101FDCD8-4C39-49FF-9CF9-DA8359D275AC}"/>
              </a:ext>
            </a:extLst>
          </p:cNvPr>
          <p:cNvSpPr>
            <a:spLocks noGrp="1"/>
          </p:cNvSpPr>
          <p:nvPr>
            <p:ph sz="quarter" idx="13"/>
          </p:nvPr>
        </p:nvSpPr>
        <p:spPr/>
        <p:txBody>
          <a:bodyPr/>
          <a:lstStyle/>
          <a:p>
            <a:r>
              <a:rPr lang="en-IN" dirty="0"/>
              <a:t>G</a:t>
            </a:r>
            <a:r>
              <a:rPr lang="en-IN" sz="100" dirty="0"/>
              <a:t> </a:t>
            </a:r>
            <a:r>
              <a:rPr lang="en-IN" dirty="0"/>
              <a:t>I</a:t>
            </a:r>
            <a:r>
              <a:rPr lang="en-IN" sz="100" dirty="0"/>
              <a:t> </a:t>
            </a:r>
            <a:r>
              <a:rPr lang="en-IN" dirty="0"/>
              <a:t>M</a:t>
            </a:r>
            <a:r>
              <a:rPr lang="en-IN" sz="100" dirty="0"/>
              <a:t> </a:t>
            </a:r>
            <a:r>
              <a:rPr lang="en-IN" dirty="0"/>
              <a:t>C: Global Integrated Marketing Communications</a:t>
            </a:r>
          </a:p>
          <a:p>
            <a:r>
              <a:rPr lang="en-IN" dirty="0"/>
              <a:t>Goal: to coordinate marketing efforts</a:t>
            </a:r>
          </a:p>
          <a:p>
            <a:r>
              <a:rPr lang="en-IN" dirty="0"/>
              <a:t>Challenge due to national, cultural differences</a:t>
            </a:r>
          </a:p>
          <a:p>
            <a:r>
              <a:rPr lang="en-IN" dirty="0"/>
              <a:t>Standardization versus Adaptation</a:t>
            </a:r>
          </a:p>
        </p:txBody>
      </p:sp>
      <p:pic>
        <p:nvPicPr>
          <p:cNvPr id="6" name="Content Placeholder 5" descr="A smiling young woman in sunglasses posing in front of the Eiffel tower, wearing Eiffel tower shaped earrings.">
            <a:extLst>
              <a:ext uri="{FF2B5EF4-FFF2-40B4-BE49-F238E27FC236}">
                <a16:creationId xmlns:a16="http://schemas.microsoft.com/office/drawing/2014/main" id="{F2A6825A-14EA-4B18-B42E-C2F470D11A1C}"/>
              </a:ext>
            </a:extLst>
          </p:cNvPr>
          <p:cNvPicPr>
            <a:picLocks noGrp="1" noChangeAspect="1"/>
          </p:cNvPicPr>
          <p:nvPr>
            <p:ph sz="quarter" idx="14"/>
          </p:nvPr>
        </p:nvPicPr>
        <p:blipFill>
          <a:blip r:embed="rId3"/>
          <a:stretch>
            <a:fillRect/>
          </a:stretch>
        </p:blipFill>
        <p:spPr>
          <a:xfrm>
            <a:off x="4694238" y="2437323"/>
            <a:ext cx="3992562" cy="2669153"/>
          </a:xfrm>
          <a:prstGeom prst="rect">
            <a:avLst/>
          </a:prstGeom>
        </p:spPr>
      </p:pic>
    </p:spTree>
    <p:extLst>
      <p:ext uri="{BB962C8B-B14F-4D97-AF65-F5344CB8AC3E}">
        <p14:creationId xmlns:p14="http://schemas.microsoft.com/office/powerpoint/2010/main" val="685336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ED9EF-9AC0-4829-B8E7-80499A4233A8}"/>
              </a:ext>
            </a:extLst>
          </p:cNvPr>
          <p:cNvSpPr>
            <a:spLocks noGrp="1"/>
          </p:cNvSpPr>
          <p:nvPr>
            <p:ph type="title"/>
          </p:nvPr>
        </p:nvSpPr>
        <p:spPr/>
        <p:txBody>
          <a:bodyPr/>
          <a:lstStyle/>
          <a:p>
            <a:r>
              <a:rPr lang="en-IN" dirty="0"/>
              <a:t>Blog Exercises</a:t>
            </a:r>
          </a:p>
        </p:txBody>
      </p:sp>
      <p:sp>
        <p:nvSpPr>
          <p:cNvPr id="3" name="Content Placeholder 2">
            <a:extLst>
              <a:ext uri="{FF2B5EF4-FFF2-40B4-BE49-F238E27FC236}">
                <a16:creationId xmlns:a16="http://schemas.microsoft.com/office/drawing/2014/main" id="{E1DE3785-02BF-45A2-94F6-E53D80B45A84}"/>
              </a:ext>
            </a:extLst>
          </p:cNvPr>
          <p:cNvSpPr>
            <a:spLocks noGrp="1"/>
          </p:cNvSpPr>
          <p:nvPr>
            <p:ph sz="quarter" idx="13"/>
          </p:nvPr>
        </p:nvSpPr>
        <p:spPr>
          <a:xfrm>
            <a:off x="457200" y="1574375"/>
            <a:ext cx="8232775" cy="4663335"/>
          </a:xfrm>
        </p:spPr>
        <p:txBody>
          <a:bodyPr/>
          <a:lstStyle/>
          <a:p>
            <a:r>
              <a:rPr lang="en-IN" dirty="0"/>
              <a:t>Gas station advertising</a:t>
            </a:r>
          </a:p>
          <a:p>
            <a:r>
              <a:rPr lang="en-IN" dirty="0"/>
              <a:t>Facebook</a:t>
            </a:r>
          </a:p>
          <a:p>
            <a:r>
              <a:rPr lang="en-IN" dirty="0"/>
              <a:t>Communication patterns</a:t>
            </a:r>
          </a:p>
        </p:txBody>
      </p:sp>
    </p:spTree>
    <p:extLst>
      <p:ext uri="{BB962C8B-B14F-4D97-AF65-F5344CB8AC3E}">
        <p14:creationId xmlns:p14="http://schemas.microsoft.com/office/powerpoint/2010/main" val="697466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Lending Tree</a:t>
            </a:r>
          </a:p>
        </p:txBody>
      </p:sp>
      <p:sp>
        <p:nvSpPr>
          <p:cNvPr id="5" name="Content Placeholder 4"/>
          <p:cNvSpPr>
            <a:spLocks noGrp="1"/>
          </p:cNvSpPr>
          <p:nvPr>
            <p:ph sz="quarter" idx="13"/>
          </p:nvPr>
        </p:nvSpPr>
        <p:spPr>
          <a:xfrm>
            <a:off x="457200" y="1552574"/>
            <a:ext cx="3991970" cy="4772025"/>
          </a:xfrm>
        </p:spPr>
        <p:txBody>
          <a:bodyPr/>
          <a:lstStyle/>
          <a:p>
            <a:r>
              <a:rPr lang="en-IN" dirty="0"/>
              <a:t>New product ideas can arise from frustration</a:t>
            </a:r>
          </a:p>
          <a:p>
            <a:r>
              <a:rPr lang="en-IN" dirty="0"/>
              <a:t>Lenders and borrowers meet on one common website</a:t>
            </a:r>
          </a:p>
          <a:p>
            <a:r>
              <a:rPr lang="en-IN" dirty="0"/>
              <a:t>Marketing challenges have evolved over past 20 years</a:t>
            </a:r>
          </a:p>
          <a:p>
            <a:r>
              <a:rPr lang="en-IN" dirty="0"/>
              <a:t>Quality communication, consumer engagement key</a:t>
            </a:r>
          </a:p>
        </p:txBody>
      </p:sp>
      <p:pic>
        <p:nvPicPr>
          <p:cNvPr id="7" name="Content Placeholder 6" descr="A photo shows a house with a covered porch and green grass in front, with a for sale sign in the yard.">
            <a:extLst>
              <a:ext uri="{FF2B5EF4-FFF2-40B4-BE49-F238E27FC236}">
                <a16:creationId xmlns:a16="http://schemas.microsoft.com/office/drawing/2014/main" id="{2E4FEF6A-E165-465E-9F52-B24AA95B46A6}"/>
              </a:ext>
            </a:extLst>
          </p:cNvPr>
          <p:cNvPicPr>
            <a:picLocks noGrp="1" noChangeAspect="1"/>
          </p:cNvPicPr>
          <p:nvPr>
            <p:ph sz="quarter" idx="14"/>
          </p:nvPr>
        </p:nvPicPr>
        <p:blipFill>
          <a:blip r:embed="rId3"/>
          <a:stretch>
            <a:fillRect/>
          </a:stretch>
        </p:blipFill>
        <p:spPr>
          <a:xfrm>
            <a:off x="4720118" y="1552575"/>
            <a:ext cx="3940801" cy="4438650"/>
          </a:xfrm>
          <a:prstGeom prst="rect">
            <a:avLst/>
          </a:prstGeom>
        </p:spPr>
      </p:pic>
    </p:spTree>
    <p:extLst>
      <p:ext uri="{BB962C8B-B14F-4D97-AF65-F5344CB8AC3E}">
        <p14:creationId xmlns:p14="http://schemas.microsoft.com/office/powerpoint/2010/main" val="2712661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10A0E-992E-4DFB-A68B-5F5964D3F24C}"/>
              </a:ext>
            </a:extLst>
          </p:cNvPr>
          <p:cNvSpPr>
            <a:spLocks noGrp="1"/>
          </p:cNvSpPr>
          <p:nvPr>
            <p:ph type="title"/>
          </p:nvPr>
        </p:nvSpPr>
        <p:spPr/>
        <p:txBody>
          <a:bodyPr/>
          <a:lstStyle/>
          <a:p>
            <a:r>
              <a:rPr lang="en-IN" dirty="0"/>
              <a:t>Chapter Overview</a:t>
            </a:r>
          </a:p>
        </p:txBody>
      </p:sp>
      <p:sp>
        <p:nvSpPr>
          <p:cNvPr id="3" name="Content Placeholder 2">
            <a:extLst>
              <a:ext uri="{FF2B5EF4-FFF2-40B4-BE49-F238E27FC236}">
                <a16:creationId xmlns:a16="http://schemas.microsoft.com/office/drawing/2014/main" id="{1C3C2618-5286-4FC2-8B1A-67B599C063A8}"/>
              </a:ext>
            </a:extLst>
          </p:cNvPr>
          <p:cNvSpPr>
            <a:spLocks noGrp="1"/>
          </p:cNvSpPr>
          <p:nvPr>
            <p:ph sz="quarter" idx="13"/>
          </p:nvPr>
        </p:nvSpPr>
        <p:spPr/>
        <p:txBody>
          <a:bodyPr/>
          <a:lstStyle/>
          <a:p>
            <a:r>
              <a:rPr lang="en-IN" dirty="0"/>
              <a:t>Advertising and marketing face a shifting landscape</a:t>
            </a:r>
          </a:p>
          <a:p>
            <a:r>
              <a:rPr lang="en-IN" dirty="0"/>
              <a:t>Traditional media viewership has declined</a:t>
            </a:r>
          </a:p>
          <a:p>
            <a:r>
              <a:rPr lang="en-IN" dirty="0"/>
              <a:t>Internet and social media usage has risen sharply</a:t>
            </a:r>
          </a:p>
          <a:p>
            <a:r>
              <a:rPr lang="en-IN" dirty="0"/>
              <a:t>Effective promotions are multifaceted</a:t>
            </a:r>
          </a:p>
          <a:p>
            <a:r>
              <a:rPr lang="en-IN" dirty="0"/>
              <a:t>Connectivity and interaction with consumers is key</a:t>
            </a:r>
          </a:p>
          <a:p>
            <a:r>
              <a:rPr lang="en-IN" dirty="0"/>
              <a:t>Advertisers are turning to more innovative approaches</a:t>
            </a:r>
          </a:p>
        </p:txBody>
      </p:sp>
    </p:spTree>
    <p:extLst>
      <p:ext uri="{BB962C8B-B14F-4D97-AF65-F5344CB8AC3E}">
        <p14:creationId xmlns:p14="http://schemas.microsoft.com/office/powerpoint/2010/main" val="4110428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26297-E00B-4E01-9F3E-3BD5EA8AD844}"/>
              </a:ext>
            </a:extLst>
          </p:cNvPr>
          <p:cNvSpPr>
            <a:spLocks noGrp="1"/>
          </p:cNvSpPr>
          <p:nvPr>
            <p:ph type="title"/>
          </p:nvPr>
        </p:nvSpPr>
        <p:spPr/>
        <p:txBody>
          <a:bodyPr/>
          <a:lstStyle/>
          <a:p>
            <a:r>
              <a:rPr lang="en-IN" dirty="0"/>
              <a:t>Figure 1.1: Communication Process</a:t>
            </a:r>
          </a:p>
        </p:txBody>
      </p:sp>
      <p:pic>
        <p:nvPicPr>
          <p:cNvPr id="5" name="Content Placeholder 4" descr="A flowchart displays the communication process. For long description in Notes pane, press F6.">
            <a:extLst>
              <a:ext uri="{FF2B5EF4-FFF2-40B4-BE49-F238E27FC236}">
                <a16:creationId xmlns:a16="http://schemas.microsoft.com/office/drawing/2014/main" id="{05ADB1EC-9C25-42CB-8270-A7075649CA20}"/>
              </a:ext>
            </a:extLst>
          </p:cNvPr>
          <p:cNvPicPr>
            <a:picLocks noGrp="1" noChangeAspect="1"/>
          </p:cNvPicPr>
          <p:nvPr>
            <p:ph sz="quarter" idx="13"/>
          </p:nvPr>
        </p:nvPicPr>
        <p:blipFill>
          <a:blip r:embed="rId3"/>
          <a:stretch>
            <a:fillRect/>
          </a:stretch>
        </p:blipFill>
        <p:spPr>
          <a:xfrm>
            <a:off x="495010" y="2282841"/>
            <a:ext cx="8157155" cy="2566638"/>
          </a:xfrm>
          <a:prstGeom prst="rect">
            <a:avLst/>
          </a:prstGeom>
        </p:spPr>
      </p:pic>
    </p:spTree>
    <p:extLst>
      <p:ext uri="{BB962C8B-B14F-4D97-AF65-F5344CB8AC3E}">
        <p14:creationId xmlns:p14="http://schemas.microsoft.com/office/powerpoint/2010/main" val="2062169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331D7-EC92-44A4-871E-EA020A060143}"/>
              </a:ext>
            </a:extLst>
          </p:cNvPr>
          <p:cNvSpPr>
            <a:spLocks noGrp="1"/>
          </p:cNvSpPr>
          <p:nvPr>
            <p:ph type="title"/>
          </p:nvPr>
        </p:nvSpPr>
        <p:spPr/>
        <p:txBody>
          <a:bodyPr/>
          <a:lstStyle/>
          <a:p>
            <a:r>
              <a:rPr lang="en-IN" dirty="0"/>
              <a:t>Chick-fil-A and Social Media</a:t>
            </a:r>
          </a:p>
        </p:txBody>
      </p:sp>
      <p:sp>
        <p:nvSpPr>
          <p:cNvPr id="3" name="Content Placeholder 2">
            <a:extLst>
              <a:ext uri="{FF2B5EF4-FFF2-40B4-BE49-F238E27FC236}">
                <a16:creationId xmlns:a16="http://schemas.microsoft.com/office/drawing/2014/main" id="{DB2F4C8B-F570-4129-A968-7999CF626161}"/>
              </a:ext>
            </a:extLst>
          </p:cNvPr>
          <p:cNvSpPr>
            <a:spLocks noGrp="1"/>
          </p:cNvSpPr>
          <p:nvPr>
            <p:ph sz="quarter" idx="13"/>
          </p:nvPr>
        </p:nvSpPr>
        <p:spPr>
          <a:xfrm>
            <a:off x="457200" y="1552574"/>
            <a:ext cx="3991970" cy="4573905"/>
          </a:xfrm>
        </p:spPr>
        <p:txBody>
          <a:bodyPr/>
          <a:lstStyle/>
          <a:p>
            <a:r>
              <a:rPr lang="en-IN" dirty="0"/>
              <a:t>Integrates online with offline</a:t>
            </a:r>
          </a:p>
          <a:p>
            <a:r>
              <a:rPr lang="en-IN" dirty="0"/>
              <a:t>Customer engagement is the primary goal</a:t>
            </a:r>
          </a:p>
          <a:p>
            <a:r>
              <a:rPr lang="en-IN" dirty="0"/>
              <a:t>Store openings announced via social media</a:t>
            </a:r>
          </a:p>
          <a:p>
            <a:r>
              <a:rPr lang="en-IN" dirty="0"/>
              <a:t>“Cow Appreciation Day”</a:t>
            </a:r>
          </a:p>
          <a:p>
            <a:r>
              <a:rPr lang="en-IN" dirty="0"/>
              <a:t>“Eat </a:t>
            </a:r>
            <a:r>
              <a:rPr lang="en-IN" dirty="0" err="1"/>
              <a:t>Mor</a:t>
            </a:r>
            <a:r>
              <a:rPr lang="en-IN" dirty="0"/>
              <a:t> </a:t>
            </a:r>
            <a:r>
              <a:rPr lang="en-IN" dirty="0" err="1"/>
              <a:t>Chikin</a:t>
            </a:r>
            <a:r>
              <a:rPr lang="en-IN" dirty="0"/>
              <a:t>” offline advertising</a:t>
            </a:r>
          </a:p>
        </p:txBody>
      </p:sp>
      <p:pic>
        <p:nvPicPr>
          <p:cNvPr id="6" name="Content Placeholder 5" descr="A photo shows a Chick fil A contest winner. For long description in Notes pane, press F6.">
            <a:extLst>
              <a:ext uri="{FF2B5EF4-FFF2-40B4-BE49-F238E27FC236}">
                <a16:creationId xmlns:a16="http://schemas.microsoft.com/office/drawing/2014/main" id="{0CF7DDD3-CC92-4CAA-A11A-20BD558D674F}"/>
              </a:ext>
            </a:extLst>
          </p:cNvPr>
          <p:cNvPicPr>
            <a:picLocks noGrp="1" noChangeAspect="1"/>
          </p:cNvPicPr>
          <p:nvPr>
            <p:ph sz="quarter" idx="14"/>
          </p:nvPr>
        </p:nvPicPr>
        <p:blipFill>
          <a:blip r:embed="rId3"/>
          <a:stretch>
            <a:fillRect/>
          </a:stretch>
        </p:blipFill>
        <p:spPr>
          <a:xfrm>
            <a:off x="5270028" y="1641163"/>
            <a:ext cx="2840982" cy="4261473"/>
          </a:xfrm>
          <a:prstGeom prst="rect">
            <a:avLst/>
          </a:prstGeom>
        </p:spPr>
      </p:pic>
    </p:spTree>
    <p:extLst>
      <p:ext uri="{BB962C8B-B14F-4D97-AF65-F5344CB8AC3E}">
        <p14:creationId xmlns:p14="http://schemas.microsoft.com/office/powerpoint/2010/main" val="396600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275D7-4080-42BC-808A-92BF3987EE95}"/>
              </a:ext>
            </a:extLst>
          </p:cNvPr>
          <p:cNvSpPr>
            <a:spLocks noGrp="1"/>
          </p:cNvSpPr>
          <p:nvPr>
            <p:ph type="title"/>
          </p:nvPr>
        </p:nvSpPr>
        <p:spPr/>
        <p:txBody>
          <a:bodyPr/>
          <a:lstStyle/>
          <a:p>
            <a:r>
              <a:rPr lang="en-IN" dirty="0"/>
              <a:t>Questions to Consider </a:t>
            </a:r>
            <a:r>
              <a:rPr lang="en-IN" sz="2000" b="0" dirty="0"/>
              <a:t>(1 of 2)</a:t>
            </a:r>
          </a:p>
        </p:txBody>
      </p:sp>
      <p:sp>
        <p:nvSpPr>
          <p:cNvPr id="3" name="Content Placeholder 2">
            <a:extLst>
              <a:ext uri="{FF2B5EF4-FFF2-40B4-BE49-F238E27FC236}">
                <a16:creationId xmlns:a16="http://schemas.microsoft.com/office/drawing/2014/main" id="{4E74591F-9E8A-4555-BE17-4FEC72556B4B}"/>
              </a:ext>
            </a:extLst>
          </p:cNvPr>
          <p:cNvSpPr>
            <a:spLocks noGrp="1"/>
          </p:cNvSpPr>
          <p:nvPr>
            <p:ph sz="quarter" idx="13"/>
          </p:nvPr>
        </p:nvSpPr>
        <p:spPr/>
        <p:txBody>
          <a:bodyPr/>
          <a:lstStyle/>
          <a:p>
            <a:r>
              <a:rPr lang="en-IN" dirty="0"/>
              <a:t>How does Chick-fil-A use social media to interact with customers and other followers?</a:t>
            </a:r>
          </a:p>
          <a:p>
            <a:r>
              <a:rPr lang="en-IN" dirty="0"/>
              <a:t>What do you think of the company’s social media presence? Where would you suggest improvements?</a:t>
            </a:r>
          </a:p>
        </p:txBody>
      </p:sp>
    </p:spTree>
    <p:extLst>
      <p:ext uri="{BB962C8B-B14F-4D97-AF65-F5344CB8AC3E}">
        <p14:creationId xmlns:p14="http://schemas.microsoft.com/office/powerpoint/2010/main" val="3336488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621F9-A749-4213-A7B0-8AA7E6767D45}"/>
              </a:ext>
            </a:extLst>
          </p:cNvPr>
          <p:cNvSpPr>
            <a:spLocks noGrp="1"/>
          </p:cNvSpPr>
          <p:nvPr>
            <p:ph type="title"/>
          </p:nvPr>
        </p:nvSpPr>
        <p:spPr/>
        <p:txBody>
          <a:bodyPr/>
          <a:lstStyle/>
          <a:p>
            <a:r>
              <a:rPr lang="en-IN" sz="3200" dirty="0"/>
              <a:t>Figure 1.2: Examples of Communication Noise</a:t>
            </a:r>
          </a:p>
        </p:txBody>
      </p:sp>
      <p:sp>
        <p:nvSpPr>
          <p:cNvPr id="3" name="Content Placeholder 2">
            <a:extLst>
              <a:ext uri="{FF2B5EF4-FFF2-40B4-BE49-F238E27FC236}">
                <a16:creationId xmlns:a16="http://schemas.microsoft.com/office/drawing/2014/main" id="{C34247D3-F74A-4329-93E1-71EA62738256}"/>
              </a:ext>
            </a:extLst>
          </p:cNvPr>
          <p:cNvSpPr>
            <a:spLocks noGrp="1"/>
          </p:cNvSpPr>
          <p:nvPr>
            <p:ph sz="quarter" idx="13"/>
          </p:nvPr>
        </p:nvSpPr>
        <p:spPr>
          <a:xfrm>
            <a:off x="457200" y="1554920"/>
            <a:ext cx="8232775" cy="4754440"/>
          </a:xfrm>
        </p:spPr>
        <p:txBody>
          <a:bodyPr/>
          <a:lstStyle/>
          <a:p>
            <a:r>
              <a:rPr lang="en-IN" sz="2000" dirty="0"/>
              <a:t>Talking on the phone during a commercial on television</a:t>
            </a:r>
          </a:p>
          <a:p>
            <a:r>
              <a:rPr lang="en-IN" sz="2000" dirty="0"/>
              <a:t>Driving while listening to the radio</a:t>
            </a:r>
          </a:p>
          <a:p>
            <a:r>
              <a:rPr lang="en-IN" sz="2000" dirty="0"/>
              <a:t>Looking at a sexy model in a magazine ad and ignoring the message and brand</a:t>
            </a:r>
          </a:p>
          <a:p>
            <a:r>
              <a:rPr lang="en-IN" sz="2000" dirty="0"/>
              <a:t>Scanning a newspaper for articles to read</a:t>
            </a:r>
          </a:p>
          <a:p>
            <a:r>
              <a:rPr lang="en-IN" sz="2000" dirty="0"/>
              <a:t>Talking to a passenger as the car passes billboards</a:t>
            </a:r>
          </a:p>
          <a:p>
            <a:r>
              <a:rPr lang="en-IN" sz="2000" dirty="0"/>
              <a:t>Scrolling past internet ads without looking at them</a:t>
            </a:r>
          </a:p>
          <a:p>
            <a:r>
              <a:rPr lang="en-IN" sz="2000" dirty="0"/>
              <a:t>Becoming annoyed by ads on a social media site</a:t>
            </a:r>
          </a:p>
          <a:p>
            <a:r>
              <a:rPr lang="en-IN" sz="2000" dirty="0"/>
              <a:t>Ignoring tweets on Twitter because they are irrelevant</a:t>
            </a:r>
          </a:p>
          <a:p>
            <a:r>
              <a:rPr lang="en-IN" sz="2000" dirty="0"/>
              <a:t>Being offended by the message on a flyer for a local business</a:t>
            </a:r>
          </a:p>
        </p:txBody>
      </p:sp>
    </p:spTree>
    <p:extLst>
      <p:ext uri="{BB962C8B-B14F-4D97-AF65-F5344CB8AC3E}">
        <p14:creationId xmlns:p14="http://schemas.microsoft.com/office/powerpoint/2010/main" val="3569569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DB0E-A3AE-4809-AF86-4B3339543D1F}"/>
              </a:ext>
            </a:extLst>
          </p:cNvPr>
          <p:cNvSpPr>
            <a:spLocks noGrp="1"/>
          </p:cNvSpPr>
          <p:nvPr>
            <p:ph type="title"/>
          </p:nvPr>
        </p:nvSpPr>
        <p:spPr/>
        <p:txBody>
          <a:bodyPr/>
          <a:lstStyle/>
          <a:p>
            <a:r>
              <a:rPr lang="en-IN" dirty="0"/>
              <a:t>Recent Developments</a:t>
            </a:r>
          </a:p>
        </p:txBody>
      </p:sp>
      <p:sp>
        <p:nvSpPr>
          <p:cNvPr id="3" name="Content Placeholder 2">
            <a:extLst>
              <a:ext uri="{FF2B5EF4-FFF2-40B4-BE49-F238E27FC236}">
                <a16:creationId xmlns:a16="http://schemas.microsoft.com/office/drawing/2014/main" id="{2F03C303-C3D2-451B-80D9-F05301DF8C6A}"/>
              </a:ext>
            </a:extLst>
          </p:cNvPr>
          <p:cNvSpPr>
            <a:spLocks noGrp="1"/>
          </p:cNvSpPr>
          <p:nvPr>
            <p:ph sz="quarter" idx="13"/>
          </p:nvPr>
        </p:nvSpPr>
        <p:spPr/>
        <p:txBody>
          <a:bodyPr/>
          <a:lstStyle/>
          <a:p>
            <a:r>
              <a:rPr lang="en-IN" dirty="0"/>
              <a:t>The dynamics shown in Figure 1.2 have evolved</a:t>
            </a:r>
          </a:p>
          <a:p>
            <a:r>
              <a:rPr lang="en-IN" dirty="0"/>
              <a:t>Communications involves a “dance” between sender and receiver</a:t>
            </a:r>
          </a:p>
          <a:p>
            <a:r>
              <a:rPr lang="en-IN" dirty="0"/>
              <a:t>Each transmits and receives verbal and nonverbal cues interactively</a:t>
            </a:r>
          </a:p>
          <a:p>
            <a:r>
              <a:rPr lang="en-IN" dirty="0"/>
              <a:t>Companies must react and reply to all messages</a:t>
            </a:r>
          </a:p>
          <a:p>
            <a:r>
              <a:rPr lang="en-IN" dirty="0"/>
              <a:t>Both partners deal with noise and clutter</a:t>
            </a:r>
          </a:p>
        </p:txBody>
      </p:sp>
    </p:spTree>
    <p:extLst>
      <p:ext uri="{BB962C8B-B14F-4D97-AF65-F5344CB8AC3E}">
        <p14:creationId xmlns:p14="http://schemas.microsoft.com/office/powerpoint/2010/main" val="4266751283"/>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146399</TotalTime>
  <Words>3431</Words>
  <Application>Microsoft Office PowerPoint</Application>
  <PresentationFormat>On-screen Show (4:3)</PresentationFormat>
  <Paragraphs>247</Paragraphs>
  <Slides>30</Slides>
  <Notes>28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30</vt:i4>
      </vt:variant>
    </vt:vector>
  </HeadingPairs>
  <TitlesOfParts>
    <vt:vector size="40" baseType="lpstr">
      <vt:lpstr>Symbol</vt:lpstr>
      <vt:lpstr>Times New Roman</vt:lpstr>
      <vt:lpstr>FrutigerLTPro-Italic</vt:lpstr>
      <vt:lpstr>FrutigerLTPro-Roman</vt:lpstr>
      <vt:lpstr>Verdana</vt:lpstr>
      <vt:lpstr>Arial</vt:lpstr>
      <vt:lpstr>Calibri</vt:lpstr>
      <vt:lpstr>Noto Sans Symbols</vt:lpstr>
      <vt:lpstr>USHE</vt:lpstr>
      <vt:lpstr>USHE_slide options</vt:lpstr>
      <vt:lpstr>Integrated Advertising, Promotion, and Marketing Communications</vt:lpstr>
      <vt:lpstr>Chapter Objectives</vt:lpstr>
      <vt:lpstr>Lending Tree</vt:lpstr>
      <vt:lpstr>Chapter Overview</vt:lpstr>
      <vt:lpstr>Figure 1.1: Communication Process</vt:lpstr>
      <vt:lpstr>Chick-fil-A and Social Media</vt:lpstr>
      <vt:lpstr>Questions to Consider (1 of 2)</vt:lpstr>
      <vt:lpstr>Figure 1.2: Examples of Communication Noise</vt:lpstr>
      <vt:lpstr>Recent Developments</vt:lpstr>
      <vt:lpstr>Integrated Marketing Communications</vt:lpstr>
      <vt:lpstr>Figure 1.3: Components of Promotion</vt:lpstr>
      <vt:lpstr>Figure 1.4: Steps of a Marketing Plan</vt:lpstr>
      <vt:lpstr>Figure 1.5: Trends Affecting Marketing Communications</vt:lpstr>
      <vt:lpstr>Accountability and Measurable Results</vt:lpstr>
      <vt:lpstr>Mobile Marketing</vt:lpstr>
      <vt:lpstr>Questions to Consider (2 of 2)</vt:lpstr>
      <vt:lpstr>Integration of Media Platforms</vt:lpstr>
      <vt:lpstr>Figure 1.6: Pathways Consumers Use to Interact across Media Devices</vt:lpstr>
      <vt:lpstr>Changes in Channel Power</vt:lpstr>
      <vt:lpstr>Increases in Global Competition</vt:lpstr>
      <vt:lpstr>Increases in Brand Parity</vt:lpstr>
      <vt:lpstr>Emphasis on Customer Engagement (1 of 2)</vt:lpstr>
      <vt:lpstr>Emphasis on Customer Engagement (2 of 2)</vt:lpstr>
      <vt:lpstr>Focus on Convenience</vt:lpstr>
      <vt:lpstr>Cause-Related Marketing and Advertising</vt:lpstr>
      <vt:lpstr>Figure 1.7: Five Reasons Why Integrated Marketing Works</vt:lpstr>
      <vt:lpstr>Figure 1.8: Overview of I M C Text</vt:lpstr>
      <vt:lpstr>International Implications</vt:lpstr>
      <vt:lpstr>Blog Exercises</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Advertising, Promotion, and Marketing Communications, Ninth Edition, Chapter 1, Integrated Marketing Communications</dc:title>
  <dc:subject>BusPub</dc:subject>
  <dc:creator>Clow/Baack</dc:creator>
  <cp:keywords>Integrated Advertising, Promotion, and Marketing Communications</cp:keywords>
  <dc:description>Long description alt-text is inserted in the notes pane.</dc:description>
  <cp:lastModifiedBy>Windows User</cp:lastModifiedBy>
  <cp:revision>745</cp:revision>
  <dcterms:modified xsi:type="dcterms:W3CDTF">2021-05-07T07:57:58Z</dcterms:modified>
</cp:coreProperties>
</file>